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744" r:id="rId3"/>
    <p:sldMasterId id="2147483756" r:id="rId4"/>
    <p:sldMasterId id="2147483804" r:id="rId5"/>
    <p:sldMasterId id="2147483816" r:id="rId6"/>
    <p:sldMasterId id="2147483828" r:id="rId7"/>
    <p:sldMasterId id="2147483840" r:id="rId8"/>
    <p:sldMasterId id="2147483852" r:id="rId9"/>
    <p:sldMasterId id="2147483876" r:id="rId10"/>
    <p:sldMasterId id="2147483888" r:id="rId11"/>
  </p:sldMasterIdLst>
  <p:notesMasterIdLst>
    <p:notesMasterId r:id="rId37"/>
  </p:notesMasterIdLst>
  <p:sldIdLst>
    <p:sldId id="270" r:id="rId12"/>
    <p:sldId id="331" r:id="rId13"/>
    <p:sldId id="274" r:id="rId14"/>
    <p:sldId id="301" r:id="rId15"/>
    <p:sldId id="333" r:id="rId16"/>
    <p:sldId id="334" r:id="rId17"/>
    <p:sldId id="348" r:id="rId18"/>
    <p:sldId id="335" r:id="rId19"/>
    <p:sldId id="344" r:id="rId20"/>
    <p:sldId id="345" r:id="rId21"/>
    <p:sldId id="346" r:id="rId22"/>
    <p:sldId id="291" r:id="rId23"/>
    <p:sldId id="322" r:id="rId24"/>
    <p:sldId id="329" r:id="rId25"/>
    <p:sldId id="330" r:id="rId26"/>
    <p:sldId id="323" r:id="rId27"/>
    <p:sldId id="324" r:id="rId28"/>
    <p:sldId id="325" r:id="rId29"/>
    <p:sldId id="343" r:id="rId30"/>
    <p:sldId id="337" r:id="rId31"/>
    <p:sldId id="339" r:id="rId32"/>
    <p:sldId id="340" r:id="rId33"/>
    <p:sldId id="290" r:id="rId34"/>
    <p:sldId id="326" r:id="rId35"/>
    <p:sldId id="327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5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4C7A6-7738-48D3-8CD7-4BCCBF06D67E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FD1C0-F65A-4F93-A534-41F8413A29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18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40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476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2552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40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6665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6877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858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58858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7401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39351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177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6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1023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6852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5843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51200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53378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0235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84557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57078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56277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16429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155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70828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7073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077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434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031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76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760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768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61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623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8736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354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182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45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912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5355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733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732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0809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37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665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7575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9634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5504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5270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798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1370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5870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7396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8800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888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664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0383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901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3191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8519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617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205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2518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553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2558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11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6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561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2088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539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7324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579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500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2291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292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229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EB3BCED-DF0C-45A5-919B-0FF547EA91B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5011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C5B45-90E2-43E6-9E78-440C16011B44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7121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5E904-3134-4E46-BD3E-D8E853695FE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007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6DC78B-DEF5-47A0-90FD-1C5E782D98C2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510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745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F5C7D-5D74-40F6-83C6-CCFFA6EDEA0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228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E37B3-8E00-4765-99AF-35852027EBFD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0230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6455E-A506-42F5-B0B1-ECE88111709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5661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41185-A462-4F83-855F-CE8AE32E9E2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762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31037-6BF2-46A8-B5EA-77D304C75ADD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520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F5DC7-B382-4C7A-9AFC-CBC5E005EE6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4369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2F69D-0F50-4E3E-B807-BBCE1F9005C4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9712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2291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292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229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EB3BCED-DF0C-45A5-919B-0FF547EA91B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2702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C5B45-90E2-43E6-9E78-440C16011B44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478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5E904-3134-4E46-BD3E-D8E853695FE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18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114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6DC78B-DEF5-47A0-90FD-1C5E782D98C2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6681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F5C7D-5D74-40F6-83C6-CCFFA6EDEA0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854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E37B3-8E00-4765-99AF-35852027EBFD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541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6455E-A506-42F5-B0B1-ECE88111709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401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41185-A462-4F83-855F-CE8AE32E9E2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657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31037-6BF2-46A8-B5EA-77D304C75ADD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427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F5DC7-B382-4C7A-9AFC-CBC5E005EE6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8764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2F69D-0F50-4E3E-B807-BBCE1F9005C4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098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2291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292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229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EB3BCED-DF0C-45A5-919B-0FF547EA91B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1165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C5B45-90E2-43E6-9E78-440C16011B44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219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1571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5E904-3134-4E46-BD3E-D8E853695FE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67173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6DC78B-DEF5-47A0-90FD-1C5E782D98C2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2417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F5C7D-5D74-40F6-83C6-CCFFA6EDEA0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2132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E37B3-8E00-4765-99AF-35852027EBFD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0540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6455E-A506-42F5-B0B1-ECE88111709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9147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41185-A462-4F83-855F-CE8AE32E9E2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9289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31037-6BF2-46A8-B5EA-77D304C75ADD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503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F5DC7-B382-4C7A-9AFC-CBC5E005EE6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2418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2F69D-0F50-4E3E-B807-BBCE1F9005C4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839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63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4118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8471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4581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58855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2345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7530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6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766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85131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34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74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30D7-D207-42E2-9F49-F05DF0264184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7693B-7FE4-48BD-BB10-BE1E8811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39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08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41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5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55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767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650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126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6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15F16C-A381-4A53-B7B8-209FC0A411ED}" type="slidenum">
              <a:rPr lang="en-U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33312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126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6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15F16C-A381-4A53-B7B8-209FC0A411ED}" type="slidenum">
              <a:rPr lang="en-U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62331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126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6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15F16C-A381-4A53-B7B8-209FC0A411ED}" type="slidenum">
              <a:rPr lang="en-U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68112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30D7-D207-42E2-9F49-F05DF02641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7693B-7FE4-48BD-BB10-BE1E881131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39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://www.spunk.org/texts/pubs/lilith/sp001882/wachten2.gif" TargetMode="External"/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0"/>
            <a:ext cx="31454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kern="0" dirty="0" smtClean="0">
                <a:solidFill>
                  <a:srgbClr val="FFFFFF"/>
                </a:solidFill>
                <a:latin typeface="Arial"/>
              </a:rPr>
              <a:t>Quick Right or Wrong</a:t>
            </a:r>
            <a:endParaRPr lang="en-US" sz="2400" dirty="0">
              <a:solidFill>
                <a:srgbClr val="293A46"/>
              </a:solidFill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2286000"/>
            <a:ext cx="88828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Arial" charset="0"/>
              </a:rPr>
              <a:t>MLK: </a:t>
            </a:r>
            <a:r>
              <a:rPr lang="en-US" sz="3600" dirty="0" smtClean="0">
                <a:solidFill>
                  <a:srgbClr val="21303A">
                    <a:lumMod val="75000"/>
                    <a:lumOff val="25000"/>
                  </a:srgbClr>
                </a:solidFill>
                <a:latin typeface="Arial" charset="0"/>
              </a:rPr>
              <a:t>Peacefully protest to be </a:t>
            </a:r>
            <a:br>
              <a:rPr lang="en-US" sz="3600" dirty="0" smtClean="0">
                <a:solidFill>
                  <a:srgbClr val="21303A">
                    <a:lumMod val="75000"/>
                    <a:lumOff val="25000"/>
                  </a:srgbClr>
                </a:solidFill>
                <a:latin typeface="Arial" charset="0"/>
              </a:rPr>
            </a:br>
            <a:r>
              <a:rPr lang="en-US" sz="3600" dirty="0" smtClean="0">
                <a:solidFill>
                  <a:srgbClr val="21303A">
                    <a:lumMod val="75000"/>
                    <a:lumOff val="25000"/>
                  </a:srgbClr>
                </a:solidFill>
                <a:latin typeface="Arial" charset="0"/>
              </a:rPr>
              <a:t>recognized as part of the mainstream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600" dirty="0" smtClean="0">
              <a:solidFill>
                <a:srgbClr val="21303A">
                  <a:lumMod val="75000"/>
                  <a:lumOff val="25000"/>
                </a:srgbClr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Arial" charset="0"/>
              </a:rPr>
              <a:t>Malcolm X: </a:t>
            </a:r>
            <a:r>
              <a:rPr lang="en-US" sz="3600" b="1" dirty="0" smtClean="0">
                <a:solidFill>
                  <a:schemeClr val="bg1"/>
                </a:solidFill>
                <a:latin typeface="Arial" charset="0"/>
              </a:rPr>
              <a:t>Fight for rights and maintain independence from the dominant culture</a:t>
            </a:r>
            <a:endParaRPr lang="en-US" sz="3600" b="1" dirty="0">
              <a:solidFill>
                <a:schemeClr val="bg1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21303A">
                  <a:lumMod val="75000"/>
                  <a:lumOff val="25000"/>
                </a:srgbClr>
              </a:solidFill>
              <a:latin typeface="Arial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</a:rPr>
              <a:t>North Senior Academy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0343" y="47646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Arial" charset="0"/>
              </a:rPr>
              <a:t>Which approach to social justice is more effective?</a:t>
            </a:r>
            <a:endParaRPr lang="en-US" sz="3600" b="1" dirty="0">
              <a:latin typeface="Arial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200" y="1143000"/>
            <a:ext cx="2101074" cy="151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57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9200" y="304800"/>
            <a:ext cx="4114800" cy="60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>
                <a:solidFill>
                  <a:srgbClr val="FFFFFF"/>
                </a:solidFill>
                <a:latin typeface="Arial"/>
              </a:rPr>
              <a:t>Narrative Elements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4724400"/>
            <a:ext cx="876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dirty="0" smtClean="0">
              <a:solidFill>
                <a:srgbClr val="FF0000"/>
              </a:solidFill>
              <a:latin typeface="Arial"/>
            </a:endParaRPr>
          </a:p>
          <a:p>
            <a:pPr algn="ctr"/>
            <a:r>
              <a:rPr lang="en-US" sz="4000" dirty="0" smtClean="0">
                <a:solidFill>
                  <a:srgbClr val="C00000"/>
                </a:solidFill>
                <a:latin typeface="Arial"/>
              </a:rPr>
              <a:t>How?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0371" y="1447800"/>
            <a:ext cx="78486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C00000"/>
                </a:solidFill>
                <a:latin typeface="Arial"/>
              </a:rPr>
              <a:t>Mood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ial"/>
              </a:rPr>
            </a:br>
            <a:r>
              <a:rPr lang="en-US" sz="3800" dirty="0">
                <a:solidFill>
                  <a:prstClr val="black"/>
                </a:solidFill>
              </a:rPr>
              <a:t>the atmosphere and feeling of a text</a:t>
            </a:r>
            <a:r>
              <a:rPr lang="en-US" sz="3600" dirty="0">
                <a:solidFill>
                  <a:prstClr val="black"/>
                </a:solidFill>
              </a:rPr>
              <a:t/>
            </a:r>
            <a:br>
              <a:rPr lang="en-US" sz="3600" dirty="0">
                <a:solidFill>
                  <a:prstClr val="black"/>
                </a:solidFill>
              </a:rPr>
            </a:br>
            <a:endParaRPr lang="en-US" sz="3600" b="1" dirty="0">
              <a:solidFill>
                <a:prstClr val="black"/>
              </a:solidFill>
              <a:latin typeface="Arial"/>
            </a:endParaRPr>
          </a:p>
          <a:p>
            <a:pPr>
              <a:defRPr/>
            </a:pPr>
            <a:r>
              <a:rPr lang="en-US" sz="3600" dirty="0">
                <a:solidFill>
                  <a:srgbClr val="C00000"/>
                </a:solidFill>
                <a:latin typeface="Arial"/>
              </a:rPr>
              <a:t>Tone</a:t>
            </a:r>
            <a:r>
              <a:rPr lang="en-US" sz="3600" dirty="0">
                <a:solidFill>
                  <a:prstClr val="black"/>
                </a:solidFill>
                <a:latin typeface="Arial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Arial"/>
              </a:rPr>
            </a:br>
            <a:r>
              <a:rPr lang="en-US" sz="3800" dirty="0">
                <a:solidFill>
                  <a:prstClr val="black"/>
                </a:solidFill>
              </a:rPr>
              <a:t>author's attitude toward the subject or characters</a:t>
            </a:r>
            <a:endParaRPr lang="en-US" sz="3600" b="1" dirty="0">
              <a:solidFill>
                <a:srgbClr val="364D5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305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9200" y="304800"/>
            <a:ext cx="4114800" cy="60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>
                <a:solidFill>
                  <a:srgbClr val="FFFFFF"/>
                </a:solidFill>
                <a:latin typeface="Arial"/>
              </a:rPr>
              <a:t>Narrative Elements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219200" y="1121227"/>
            <a:ext cx="4216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prstClr val="black"/>
                </a:solidFill>
              </a:rPr>
              <a:t>Character</a:t>
            </a:r>
          </a:p>
          <a:p>
            <a:r>
              <a:rPr lang="en-US" sz="4800" dirty="0" smtClean="0">
                <a:solidFill>
                  <a:prstClr val="black"/>
                </a:solidFill>
              </a:rPr>
              <a:t>Plot</a:t>
            </a:r>
          </a:p>
          <a:p>
            <a:r>
              <a:rPr lang="en-US" sz="4800" dirty="0" smtClean="0">
                <a:solidFill>
                  <a:prstClr val="black"/>
                </a:solidFill>
              </a:rPr>
              <a:t>Setting</a:t>
            </a:r>
          </a:p>
          <a:p>
            <a:r>
              <a:rPr lang="en-US" sz="4800" dirty="0" smtClean="0">
                <a:solidFill>
                  <a:prstClr val="black"/>
                </a:solidFill>
              </a:rPr>
              <a:t>Conflict</a:t>
            </a:r>
          </a:p>
          <a:p>
            <a:r>
              <a:rPr lang="en-US" sz="4800" dirty="0" smtClean="0">
                <a:solidFill>
                  <a:prstClr val="black"/>
                </a:solidFill>
              </a:rPr>
              <a:t>Theme</a:t>
            </a:r>
          </a:p>
          <a:p>
            <a:r>
              <a:rPr lang="en-US" sz="4800" dirty="0" smtClean="0">
                <a:solidFill>
                  <a:prstClr val="black"/>
                </a:solidFill>
              </a:rPr>
              <a:t>Mood</a:t>
            </a:r>
          </a:p>
          <a:p>
            <a:r>
              <a:rPr lang="en-US" sz="4800" dirty="0" smtClean="0">
                <a:solidFill>
                  <a:prstClr val="black"/>
                </a:solidFill>
              </a:rPr>
              <a:t>Tone</a:t>
            </a:r>
            <a:endParaRPr lang="en-US" sz="4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14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3" name="Rectangle 2"/>
          <p:cNvSpPr/>
          <p:nvPr/>
        </p:nvSpPr>
        <p:spPr>
          <a:xfrm>
            <a:off x="241300" y="2438400"/>
            <a:ext cx="861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79646">
                    <a:lumMod val="75000"/>
                  </a:srgbClr>
                </a:solidFill>
              </a:rPr>
              <a:t>Completion</a:t>
            </a:r>
            <a:r>
              <a:rPr lang="en-US" sz="2800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- all assignment requirements met</a:t>
            </a:r>
          </a:p>
          <a:p>
            <a:endParaRPr lang="en-US" sz="2800" dirty="0" smtClean="0">
              <a:solidFill>
                <a:prstClr val="black"/>
              </a:solidFill>
            </a:endParaRPr>
          </a:p>
          <a:p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</a:rPr>
              <a:t>Creativity</a:t>
            </a:r>
            <a:r>
              <a:rPr lang="en-US" sz="2800" dirty="0" smtClean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- writing shows some depth of thought or conveys original ideas</a:t>
            </a:r>
          </a:p>
          <a:p>
            <a:endParaRPr lang="en-US" sz="2800" dirty="0" smtClean="0">
              <a:solidFill>
                <a:prstClr val="black"/>
              </a:solidFill>
            </a:endParaRPr>
          </a:p>
          <a:p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</a:rPr>
              <a:t>Clarity</a:t>
            </a:r>
            <a:r>
              <a:rPr lang="en-US" sz="2800" dirty="0" smtClean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-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most writing is clear, using standard conventions</a:t>
            </a:r>
          </a:p>
          <a:p>
            <a:endParaRPr lang="en-US" sz="2800" dirty="0" smtClean="0">
              <a:solidFill>
                <a:prstClr val="black"/>
              </a:solidFill>
            </a:endParaRPr>
          </a:p>
          <a:p>
            <a:r>
              <a:rPr lang="en-US" sz="2800" b="1" dirty="0" smtClean="0">
                <a:solidFill>
                  <a:srgbClr val="F79646">
                    <a:lumMod val="75000"/>
                  </a:srgbClr>
                </a:solidFill>
              </a:rPr>
              <a:t>Construction</a:t>
            </a:r>
            <a:r>
              <a:rPr lang="en-US" sz="2800" dirty="0" smtClean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- </a:t>
            </a:r>
            <a:r>
              <a:rPr lang="en-US" sz="2800" dirty="0" smtClean="0">
                <a:solidFill>
                  <a:prstClr val="black"/>
                </a:solidFill>
              </a:rPr>
              <a:t>well-organized </a:t>
            </a:r>
            <a:r>
              <a:rPr lang="en-US" sz="2800" dirty="0">
                <a:solidFill>
                  <a:prstClr val="black"/>
                </a:solidFill>
              </a:rPr>
              <a:t>and structured text</a:t>
            </a:r>
          </a:p>
        </p:txBody>
      </p:sp>
      <p:sp>
        <p:nvSpPr>
          <p:cNvPr id="4" name="Rectangle 3"/>
          <p:cNvSpPr/>
          <p:nvPr/>
        </p:nvSpPr>
        <p:spPr>
          <a:xfrm>
            <a:off x="1093191" y="457200"/>
            <a:ext cx="65317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/>
              <a:t>African American Author</a:t>
            </a:r>
            <a:r>
              <a:rPr lang="en-US" sz="4800" b="1" dirty="0" smtClean="0">
                <a:solidFill>
                  <a:srgbClr val="4F81BD">
                    <a:lumMod val="75000"/>
                  </a:srgbClr>
                </a:solidFill>
              </a:rPr>
              <a:t/>
            </a:r>
            <a:br>
              <a:rPr lang="en-US" sz="4800" b="1" dirty="0" smtClean="0">
                <a:solidFill>
                  <a:srgbClr val="4F81BD">
                    <a:lumMod val="75000"/>
                  </a:srgbClr>
                </a:solidFill>
              </a:rPr>
            </a:br>
            <a:r>
              <a:rPr lang="en-US" sz="4800" b="1" dirty="0" smtClean="0">
                <a:solidFill>
                  <a:srgbClr val="4F81BD">
                    <a:lumMod val="75000"/>
                  </a:srgbClr>
                </a:solidFill>
              </a:rPr>
              <a:t>BLOG</a:t>
            </a:r>
            <a:r>
              <a:rPr lang="en-US" sz="4800" b="1" dirty="0">
                <a:solidFill>
                  <a:srgbClr val="4F81BD">
                    <a:lumMod val="75000"/>
                  </a:srgbClr>
                </a:solidFill>
              </a:rPr>
              <a:t> </a:t>
            </a:r>
            <a:r>
              <a:rPr lang="en-US" sz="4800" b="1" dirty="0" smtClean="0">
                <a:solidFill>
                  <a:srgbClr val="4F81BD">
                    <a:lumMod val="75000"/>
                  </a:srgbClr>
                </a:solidFill>
              </a:rPr>
              <a:t>RUBRIC</a:t>
            </a:r>
            <a:endParaRPr lang="en-US" sz="4800" b="1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04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078" y="1088275"/>
            <a:ext cx="1835257" cy="29224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515" y="4031269"/>
            <a:ext cx="2997928" cy="2338384"/>
          </a:xfrm>
          <a:prstGeom prst="rect">
            <a:avLst/>
          </a:prstGeom>
        </p:spPr>
      </p:pic>
      <p:sp>
        <p:nvSpPr>
          <p:cNvPr id="2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150" y="65142"/>
            <a:ext cx="5126373" cy="3958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274"/>
            <a:ext cx="3670515" cy="33156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130" y="604254"/>
            <a:ext cx="2446020" cy="24460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33" y="4031269"/>
            <a:ext cx="1664309" cy="17674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89588"/>
            <a:ext cx="3784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Take Notes on Basic </a:t>
            </a:r>
            <a:r>
              <a:rPr lang="en-US" sz="2800" b="1" dirty="0">
                <a:solidFill>
                  <a:srgbClr val="C00000"/>
                </a:solidFill>
              </a:rPr>
              <a:t>I</a:t>
            </a:r>
            <a:r>
              <a:rPr lang="en-US" sz="2800" b="1" dirty="0" smtClean="0">
                <a:solidFill>
                  <a:srgbClr val="C00000"/>
                </a:solidFill>
              </a:rPr>
              <a:t>nfo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6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14600"/>
            <a:ext cx="8229600" cy="3962400"/>
          </a:xfrm>
        </p:spPr>
        <p:txBody>
          <a:bodyPr/>
          <a:lstStyle/>
          <a:p>
            <a:r>
              <a:rPr lang="en-US" altLang="en-US" dirty="0" smtClean="0"/>
              <a:t>Born </a:t>
            </a:r>
            <a:r>
              <a:rPr lang="en-US" altLang="en-US" dirty="0"/>
              <a:t>in Chicago, </a:t>
            </a:r>
            <a:r>
              <a:rPr lang="en-US" altLang="en-US" dirty="0" smtClean="0"/>
              <a:t>IL on </a:t>
            </a:r>
            <a:r>
              <a:rPr lang="en-US" altLang="en-US" dirty="0"/>
              <a:t>May 19, </a:t>
            </a:r>
            <a:r>
              <a:rPr lang="en-US" altLang="en-US" b="1" dirty="0" smtClean="0">
                <a:solidFill>
                  <a:srgbClr val="99CCFF"/>
                </a:solidFill>
              </a:rPr>
              <a:t>1930</a:t>
            </a:r>
          </a:p>
          <a:p>
            <a:r>
              <a:rPr lang="en-US" dirty="0"/>
              <a:t>Playwright and </a:t>
            </a:r>
            <a:r>
              <a:rPr lang="en-US" dirty="0" smtClean="0"/>
              <a:t>civil rights activist</a:t>
            </a:r>
          </a:p>
          <a:p>
            <a:r>
              <a:rPr lang="en-US" dirty="0"/>
              <a:t>First </a:t>
            </a:r>
            <a:r>
              <a:rPr lang="en-US" dirty="0" smtClean="0"/>
              <a:t>Black </a:t>
            </a:r>
            <a:r>
              <a:rPr lang="en-US" dirty="0"/>
              <a:t>woman to </a:t>
            </a:r>
            <a:r>
              <a:rPr lang="en-US" dirty="0" smtClean="0"/>
              <a:t>have a play </a:t>
            </a:r>
            <a:r>
              <a:rPr lang="en-US" dirty="0"/>
              <a:t>produced on </a:t>
            </a:r>
            <a:r>
              <a:rPr lang="en-US" dirty="0" smtClean="0"/>
              <a:t>Broadway</a:t>
            </a:r>
          </a:p>
          <a:p>
            <a:r>
              <a:rPr lang="en-US" dirty="0" smtClean="0"/>
              <a:t>Died on </a:t>
            </a:r>
            <a:r>
              <a:rPr lang="en-US" dirty="0"/>
              <a:t>January 12, </a:t>
            </a:r>
            <a:r>
              <a:rPr lang="en-US" altLang="en-US" b="1" dirty="0" smtClean="0">
                <a:solidFill>
                  <a:srgbClr val="99CCFF"/>
                </a:solidFill>
              </a:rPr>
              <a:t>1965</a:t>
            </a:r>
            <a:endParaRPr lang="en-US" altLang="en-US" b="1" dirty="0">
              <a:solidFill>
                <a:srgbClr val="99CCFF"/>
              </a:solidFill>
            </a:endParaRP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066800"/>
            <a:ext cx="8229600" cy="762000"/>
          </a:xfrm>
        </p:spPr>
        <p:txBody>
          <a:bodyPr/>
          <a:lstStyle/>
          <a:p>
            <a:r>
              <a:rPr lang="en-US" altLang="en-US" dirty="0" smtClean="0"/>
              <a:t>Lorraine Hansberry</a:t>
            </a:r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100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4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5029200"/>
          </a:xfrm>
        </p:spPr>
        <p:txBody>
          <a:bodyPr/>
          <a:lstStyle/>
          <a:p>
            <a:r>
              <a:rPr lang="en-US" altLang="en-US" dirty="0"/>
              <a:t>Opened on Broadway on March 11, </a:t>
            </a:r>
            <a:r>
              <a:rPr lang="en-US" altLang="en-US" b="1" dirty="0">
                <a:solidFill>
                  <a:srgbClr val="66FFFF"/>
                </a:solidFill>
              </a:rPr>
              <a:t>1959</a:t>
            </a:r>
          </a:p>
          <a:p>
            <a:r>
              <a:rPr lang="en-US" altLang="en-US" dirty="0" smtClean="0"/>
              <a:t>Made </a:t>
            </a:r>
            <a:r>
              <a:rPr lang="en-US" altLang="en-US" dirty="0"/>
              <a:t>into a film starring most of the Broadway cast in </a:t>
            </a:r>
            <a:r>
              <a:rPr lang="en-US" altLang="en-US" b="1" dirty="0" smtClean="0">
                <a:solidFill>
                  <a:schemeClr val="tx2"/>
                </a:solidFill>
              </a:rPr>
              <a:t>1961</a:t>
            </a:r>
          </a:p>
          <a:p>
            <a:r>
              <a:rPr lang="en-US" dirty="0"/>
              <a:t>TV Movie with Sean Combs and </a:t>
            </a:r>
            <a:r>
              <a:rPr lang="en-US" dirty="0" err="1"/>
              <a:t>Phylicia</a:t>
            </a:r>
            <a:r>
              <a:rPr lang="en-US" dirty="0"/>
              <a:t> Rashad – </a:t>
            </a:r>
            <a:r>
              <a:rPr lang="en-US" b="1" dirty="0" smtClean="0">
                <a:solidFill>
                  <a:schemeClr val="tx2"/>
                </a:solidFill>
              </a:rPr>
              <a:t>2008</a:t>
            </a:r>
          </a:p>
          <a:p>
            <a:r>
              <a:rPr lang="en-US" altLang="en-US" dirty="0"/>
              <a:t>Denzel </a:t>
            </a:r>
            <a:r>
              <a:rPr lang="en-US" altLang="en-US" dirty="0" smtClean="0"/>
              <a:t>Washington and </a:t>
            </a:r>
            <a:r>
              <a:rPr lang="en-US" altLang="en-US" dirty="0" err="1" smtClean="0"/>
              <a:t>Diahann</a:t>
            </a:r>
            <a:r>
              <a:rPr lang="en-US" altLang="en-US" dirty="0" smtClean="0"/>
              <a:t> Carroll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/>
              <a:t>set </a:t>
            </a:r>
            <a:r>
              <a:rPr lang="en-US" altLang="en-US" dirty="0"/>
              <a:t>to </a:t>
            </a:r>
            <a:r>
              <a:rPr lang="en-US" altLang="en-US" dirty="0" smtClean="0"/>
              <a:t>star </a:t>
            </a:r>
            <a:r>
              <a:rPr lang="en-US" altLang="en-US" dirty="0"/>
              <a:t>in Broadway revival </a:t>
            </a:r>
            <a:br>
              <a:rPr lang="en-US" altLang="en-US" dirty="0"/>
            </a:br>
            <a:r>
              <a:rPr lang="en-US" dirty="0"/>
              <a:t>–</a:t>
            </a:r>
            <a:r>
              <a:rPr lang="en-US" altLang="en-US" dirty="0"/>
              <a:t> March, </a:t>
            </a:r>
            <a:r>
              <a:rPr lang="en-US" altLang="en-US" b="1" dirty="0">
                <a:solidFill>
                  <a:schemeClr val="tx2"/>
                </a:solidFill>
              </a:rPr>
              <a:t>2014</a:t>
            </a:r>
          </a:p>
          <a:p>
            <a:endParaRPr lang="en-US" b="1" dirty="0">
              <a:solidFill>
                <a:srgbClr val="99CCFF"/>
              </a:solidFill>
            </a:endParaRPr>
          </a:p>
          <a:p>
            <a:endParaRPr lang="en-US" altLang="en-US" b="1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 dirty="0"/>
              <a:t>A Raisin in the Sun</a:t>
            </a:r>
          </a:p>
        </p:txBody>
      </p:sp>
    </p:spTree>
    <p:extLst>
      <p:ext uri="{BB962C8B-B14F-4D97-AF65-F5344CB8AC3E}">
        <p14:creationId xmlns:p14="http://schemas.microsoft.com/office/powerpoint/2010/main" val="363247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8600" y="1981200"/>
            <a:ext cx="4876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FFFF"/>
                </a:solidFill>
              </a:rPr>
              <a:t>Hansberry’s </a:t>
            </a:r>
            <a:r>
              <a:rPr lang="en-US" sz="2800" dirty="0">
                <a:solidFill>
                  <a:srgbClr val="FFFFFF"/>
                </a:solidFill>
              </a:rPr>
              <a:t>title </a:t>
            </a:r>
            <a:r>
              <a:rPr lang="en-US" sz="2800" dirty="0" smtClean="0">
                <a:solidFill>
                  <a:srgbClr val="FFFFFF"/>
                </a:solidFill>
              </a:rPr>
              <a:t>may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FFFF"/>
                </a:solidFill>
              </a:rPr>
              <a:t>a</a:t>
            </a:r>
            <a:r>
              <a:rPr lang="en-US" sz="2800" dirty="0" smtClean="0">
                <a:solidFill>
                  <a:srgbClr val="FFFFFF"/>
                </a:solidFill>
              </a:rPr>
              <a:t>lso </a:t>
            </a:r>
            <a:r>
              <a:rPr lang="en-US" sz="2800" dirty="0" smtClean="0">
                <a:solidFill>
                  <a:srgbClr val="66FFFF"/>
                </a:solidFill>
              </a:rPr>
              <a:t>metaphorically</a:t>
            </a:r>
            <a:r>
              <a:rPr lang="en-US" sz="2800" dirty="0" smtClean="0">
                <a:solidFill>
                  <a:srgbClr val="FFFFFF"/>
                </a:solidFill>
              </a:rPr>
              <a:t> imply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FFFF"/>
                </a:solidFill>
              </a:rPr>
              <a:t>an upbringing (a raising)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FFFF"/>
                </a:solidFill>
              </a:rPr>
              <a:t>in a sunny place that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FFFF"/>
                </a:solidFill>
              </a:rPr>
              <a:t>encourages growth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14400"/>
            <a:ext cx="3200400" cy="457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46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495800"/>
          </a:xfrm>
        </p:spPr>
        <p:txBody>
          <a:bodyPr/>
          <a:lstStyle/>
          <a:p>
            <a:r>
              <a:rPr lang="en-US" altLang="en-US" dirty="0" smtClean="0"/>
              <a:t>Value systems within families</a:t>
            </a:r>
          </a:p>
          <a:p>
            <a:r>
              <a:rPr lang="en-US" altLang="en-US" dirty="0" smtClean="0"/>
              <a:t>Concepts of African American beauty </a:t>
            </a:r>
            <a:br>
              <a:rPr lang="en-US" altLang="en-US" dirty="0" smtClean="0"/>
            </a:br>
            <a:r>
              <a:rPr lang="en-US" altLang="en-US" dirty="0" smtClean="0"/>
              <a:t>vs. European beauty</a:t>
            </a:r>
          </a:p>
          <a:p>
            <a:r>
              <a:rPr lang="en-US" altLang="en-US" dirty="0" smtClean="0"/>
              <a:t>Class and generational conflicts</a:t>
            </a:r>
          </a:p>
          <a:p>
            <a:r>
              <a:rPr lang="en-US" altLang="en-US" dirty="0" smtClean="0"/>
              <a:t>Male pride</a:t>
            </a:r>
          </a:p>
          <a:p>
            <a:r>
              <a:rPr lang="en-US" altLang="en-US" dirty="0" smtClean="0"/>
              <a:t>Rising feminism</a:t>
            </a:r>
          </a:p>
          <a:p>
            <a:r>
              <a:rPr lang="en-US" altLang="en-US" dirty="0" smtClean="0"/>
              <a:t>Assimilation – </a:t>
            </a:r>
            <a:br>
              <a:rPr lang="en-US" altLang="en-US" dirty="0" smtClean="0"/>
            </a:br>
            <a:r>
              <a:rPr lang="en-US" altLang="en-US" dirty="0" smtClean="0"/>
              <a:t>“melting pot” </a:t>
            </a:r>
            <a:r>
              <a:rPr lang="en-US" altLang="en-US" dirty="0"/>
              <a:t>vs. </a:t>
            </a:r>
            <a:r>
              <a:rPr lang="en-US" altLang="en-US" dirty="0" smtClean="0"/>
              <a:t>multiculturalism</a:t>
            </a:r>
            <a:endParaRPr lang="en-US" altLang="en-US" b="1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rgbClr val="99CCFF"/>
                </a:solidFill>
              </a:rPr>
              <a:t>Themes</a:t>
            </a:r>
            <a:r>
              <a:rPr lang="en-US" altLang="en-US" dirty="0" smtClean="0"/>
              <a:t>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9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50283"/>
            <a:ext cx="8077200" cy="646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31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</p:spTree>
    <p:extLst>
      <p:ext uri="{BB962C8B-B14F-4D97-AF65-F5344CB8AC3E}">
        <p14:creationId xmlns:p14="http://schemas.microsoft.com/office/powerpoint/2010/main" val="296488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/>
        </p:nvSpPr>
        <p:spPr bwMode="auto">
          <a:xfrm>
            <a:off x="457200" y="3619268"/>
            <a:ext cx="4368800" cy="60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3200" b="1" kern="0" dirty="0" smtClean="0">
                <a:solidFill>
                  <a:srgbClr val="002060"/>
                </a:solidFill>
              </a:rPr>
              <a:t>Urban Literacy</a:t>
            </a: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5181600" y="5394671"/>
            <a:ext cx="31242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16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altLang="en-US" sz="2000" kern="0" dirty="0" smtClean="0">
                <a:solidFill>
                  <a:srgbClr val="002060"/>
                </a:solidFill>
                <a:latin typeface="Arial"/>
              </a:rPr>
              <a:t>North of Excellence!</a:t>
            </a:r>
          </a:p>
        </p:txBody>
      </p:sp>
      <p:sp>
        <p:nvSpPr>
          <p:cNvPr id="4" name="Rectangle 8"/>
          <p:cNvSpPr>
            <a:spLocks noGrp="1" noChangeArrowheads="1"/>
          </p:cNvSpPr>
          <p:nvPr/>
        </p:nvSpPr>
        <p:spPr bwMode="auto">
          <a:xfrm>
            <a:off x="4191620" y="4654316"/>
            <a:ext cx="4673600" cy="8080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3200" b="1" kern="0" dirty="0" smtClean="0">
                <a:solidFill>
                  <a:prstClr val="white"/>
                </a:solidFill>
              </a:rPr>
              <a:t>North Senior Academy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533400" y="4228868"/>
            <a:ext cx="2971800" cy="914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16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en-US" altLang="en-US" sz="1800" kern="0" dirty="0" smtClean="0">
                <a:solidFill>
                  <a:srgbClr val="FFFFFF"/>
                </a:solidFill>
                <a:latin typeface="Arial"/>
              </a:rPr>
              <a:t>Literature, Language</a:t>
            </a:r>
          </a:p>
          <a:p>
            <a:pPr eaLnBrk="1" hangingPunct="1">
              <a:defRPr/>
            </a:pPr>
            <a:r>
              <a:rPr lang="en-US" altLang="en-US" sz="1800" kern="0" dirty="0" smtClean="0">
                <a:solidFill>
                  <a:srgbClr val="FFFFFF"/>
                </a:solidFill>
                <a:latin typeface="Arial"/>
              </a:rPr>
              <a:t>and Communication Arts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12" y="495300"/>
            <a:ext cx="881062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4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7" name="Rectangle 6"/>
          <p:cNvSpPr/>
          <p:nvPr/>
        </p:nvSpPr>
        <p:spPr>
          <a:xfrm>
            <a:off x="2238115" y="195943"/>
            <a:ext cx="4616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solidFill>
                  <a:srgbClr val="FFFFFF"/>
                </a:solidFill>
                <a:latin typeface="Arial"/>
              </a:rPr>
              <a:t>A</a:t>
            </a:r>
            <a:r>
              <a:rPr lang="en-US" sz="2800" b="1" kern="0" dirty="0" smtClean="0">
                <a:solidFill>
                  <a:srgbClr val="FFFFFF"/>
                </a:solidFill>
                <a:latin typeface="Arial"/>
              </a:rPr>
              <a:t>ctive Listening / Viewing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1999343" y="1967287"/>
            <a:ext cx="502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364D5C"/>
                </a:solidFill>
                <a:effectLst/>
                <a:uLnTx/>
                <a:uFillTx/>
              </a:rPr>
              <a:t>Listening/Viewing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 smtClean="0">
                <a:solidFill>
                  <a:srgbClr val="364D5C"/>
                </a:solidFill>
              </a:rPr>
              <a:t>Proficiency</a:t>
            </a:r>
            <a:endParaRPr kumimoji="0" lang="en-US" sz="4800" b="1" i="0" u="none" strike="noStrike" kern="0" cap="none" spc="0" normalizeH="0" baseline="0" noProof="0" dirty="0" smtClean="0">
              <a:ln>
                <a:noFill/>
              </a:ln>
              <a:solidFill>
                <a:srgbClr val="364D5C"/>
              </a:solidFill>
              <a:effectLst/>
              <a:uLnTx/>
              <a:uFillTx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 flipH="1">
            <a:off x="1600200" y="5458065"/>
            <a:ext cx="1741454" cy="924646"/>
          </a:xfrm>
          <a:custGeom>
            <a:avLst/>
            <a:gdLst>
              <a:gd name="T0" fmla="*/ 1756 w 3632"/>
              <a:gd name="T1" fmla="*/ 1928 h 1928"/>
              <a:gd name="T2" fmla="*/ 0 w 3632"/>
              <a:gd name="T3" fmla="*/ 962 h 1928"/>
              <a:gd name="T4" fmla="*/ 1760 w 3632"/>
              <a:gd name="T5" fmla="*/ 0 h 1928"/>
              <a:gd name="T6" fmla="*/ 1574 w 3632"/>
              <a:gd name="T7" fmla="*/ 662 h 1928"/>
              <a:gd name="T8" fmla="*/ 3632 w 3632"/>
              <a:gd name="T9" fmla="*/ 360 h 1928"/>
              <a:gd name="T10" fmla="*/ 3036 w 3632"/>
              <a:gd name="T11" fmla="*/ 962 h 1928"/>
              <a:gd name="T12" fmla="*/ 3628 w 3632"/>
              <a:gd name="T13" fmla="*/ 1568 h 1928"/>
              <a:gd name="T14" fmla="*/ 1580 w 3632"/>
              <a:gd name="T15" fmla="*/ 1266 h 1928"/>
              <a:gd name="T16" fmla="*/ 1756 w 3632"/>
              <a:gd name="T17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32" h="1928">
                <a:moveTo>
                  <a:pt x="1756" y="1928"/>
                </a:moveTo>
                <a:lnTo>
                  <a:pt x="0" y="962"/>
                </a:lnTo>
                <a:lnTo>
                  <a:pt x="1760" y="0"/>
                </a:lnTo>
                <a:lnTo>
                  <a:pt x="1574" y="662"/>
                </a:lnTo>
                <a:lnTo>
                  <a:pt x="3632" y="360"/>
                </a:lnTo>
                <a:lnTo>
                  <a:pt x="3036" y="962"/>
                </a:lnTo>
                <a:lnTo>
                  <a:pt x="3628" y="1568"/>
                </a:lnTo>
                <a:lnTo>
                  <a:pt x="1580" y="1266"/>
                </a:lnTo>
                <a:lnTo>
                  <a:pt x="1756" y="1928"/>
                </a:lnTo>
                <a:close/>
              </a:path>
            </a:pathLst>
          </a:custGeom>
          <a:noFill/>
          <a:ln w="38100" cmpd="sng">
            <a:solidFill>
              <a:srgbClr val="364D5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293A4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29477" y="5562600"/>
            <a:ext cx="18197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800" b="1" kern="0" dirty="0">
                <a:solidFill>
                  <a:srgbClr val="FF0000"/>
                </a:solidFill>
              </a:rPr>
              <a:t>Rubric</a:t>
            </a:r>
          </a:p>
        </p:txBody>
      </p:sp>
    </p:spTree>
    <p:extLst>
      <p:ext uri="{BB962C8B-B14F-4D97-AF65-F5344CB8AC3E}">
        <p14:creationId xmlns:p14="http://schemas.microsoft.com/office/powerpoint/2010/main" val="17465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7" name="Rectangle 6"/>
          <p:cNvSpPr/>
          <p:nvPr/>
        </p:nvSpPr>
        <p:spPr>
          <a:xfrm>
            <a:off x="2238115" y="195943"/>
            <a:ext cx="4616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solidFill>
                  <a:srgbClr val="FFFFFF"/>
                </a:solidFill>
                <a:latin typeface="Arial"/>
              </a:rPr>
              <a:t>A</a:t>
            </a:r>
            <a:r>
              <a:rPr lang="en-US" sz="2800" b="1" kern="0" dirty="0" smtClean="0">
                <a:solidFill>
                  <a:srgbClr val="FFFFFF"/>
                </a:solidFill>
                <a:latin typeface="Arial"/>
              </a:rPr>
              <a:t>ctive Listening / Viewing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95942" y="1295400"/>
            <a:ext cx="8686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364D5C"/>
                </a:solidFill>
                <a:effectLst/>
                <a:uLnTx/>
                <a:uFillTx/>
              </a:rPr>
              <a:t>Student always takes a voluntary, thoughtful and active role in his/her learning through listening -- challenging him/herself to pay attention to even unfamiliar text;  always focused exclusively on the material presented. Critically evaluates text for point of view, reasoning and intended audience.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rgbClr val="293A4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29477" y="5562600"/>
            <a:ext cx="18197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800" b="1" kern="0" dirty="0" smtClean="0">
                <a:solidFill>
                  <a:srgbClr val="FF0000"/>
                </a:solidFill>
              </a:rPr>
              <a:t>Rubric</a:t>
            </a:r>
            <a:endParaRPr lang="en-US" sz="4800" b="1" kern="0" dirty="0">
              <a:solidFill>
                <a:srgbClr val="FF0000"/>
              </a:solidFill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 flipH="1">
            <a:off x="1600200" y="5458065"/>
            <a:ext cx="1741454" cy="924646"/>
          </a:xfrm>
          <a:custGeom>
            <a:avLst/>
            <a:gdLst>
              <a:gd name="T0" fmla="*/ 1756 w 3632"/>
              <a:gd name="T1" fmla="*/ 1928 h 1928"/>
              <a:gd name="T2" fmla="*/ 0 w 3632"/>
              <a:gd name="T3" fmla="*/ 962 h 1928"/>
              <a:gd name="T4" fmla="*/ 1760 w 3632"/>
              <a:gd name="T5" fmla="*/ 0 h 1928"/>
              <a:gd name="T6" fmla="*/ 1574 w 3632"/>
              <a:gd name="T7" fmla="*/ 662 h 1928"/>
              <a:gd name="T8" fmla="*/ 3632 w 3632"/>
              <a:gd name="T9" fmla="*/ 360 h 1928"/>
              <a:gd name="T10" fmla="*/ 3036 w 3632"/>
              <a:gd name="T11" fmla="*/ 962 h 1928"/>
              <a:gd name="T12" fmla="*/ 3628 w 3632"/>
              <a:gd name="T13" fmla="*/ 1568 h 1928"/>
              <a:gd name="T14" fmla="*/ 1580 w 3632"/>
              <a:gd name="T15" fmla="*/ 1266 h 1928"/>
              <a:gd name="T16" fmla="*/ 1756 w 3632"/>
              <a:gd name="T17" fmla="*/ 1928 h 19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32" h="1928">
                <a:moveTo>
                  <a:pt x="1756" y="1928"/>
                </a:moveTo>
                <a:lnTo>
                  <a:pt x="0" y="962"/>
                </a:lnTo>
                <a:lnTo>
                  <a:pt x="1760" y="0"/>
                </a:lnTo>
                <a:lnTo>
                  <a:pt x="1574" y="662"/>
                </a:lnTo>
                <a:lnTo>
                  <a:pt x="3632" y="360"/>
                </a:lnTo>
                <a:lnTo>
                  <a:pt x="3036" y="962"/>
                </a:lnTo>
                <a:lnTo>
                  <a:pt x="3628" y="1568"/>
                </a:lnTo>
                <a:lnTo>
                  <a:pt x="1580" y="1266"/>
                </a:lnTo>
                <a:lnTo>
                  <a:pt x="1756" y="1928"/>
                </a:lnTo>
                <a:close/>
              </a:path>
            </a:pathLst>
          </a:custGeom>
          <a:noFill/>
          <a:ln w="38100" cmpd="sng">
            <a:solidFill>
              <a:srgbClr val="364D5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293A46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18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04800" y="304800"/>
            <a:ext cx="4648200" cy="60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kern="0" dirty="0" smtClean="0">
                <a:solidFill>
                  <a:srgbClr val="FFFFFF"/>
                </a:solidFill>
                <a:latin typeface="Arial"/>
              </a:rPr>
              <a:t>A Raisin in the Sun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2635" y="1524000"/>
            <a:ext cx="634073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35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</p:spTree>
    <p:extLst>
      <p:ext uri="{BB962C8B-B14F-4D97-AF65-F5344CB8AC3E}">
        <p14:creationId xmlns:p14="http://schemas.microsoft.com/office/powerpoint/2010/main" val="299691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3757" y="381000"/>
            <a:ext cx="65640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solidFill>
                  <a:srgbClr val="99CCFF"/>
                </a:solidFill>
              </a:rPr>
              <a:t>Setting</a:t>
            </a:r>
            <a:endParaRPr lang="en-US" sz="4400" dirty="0">
              <a:solidFill>
                <a:srgbClr val="99CCFF"/>
              </a:solidFill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191985" y="1905000"/>
            <a:ext cx="7086600" cy="2198914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Clr>
                <a:srgbClr val="FFCC66"/>
              </a:buClr>
            </a:pPr>
            <a:r>
              <a:rPr lang="en-US" altLang="en-US" kern="0" dirty="0" smtClean="0">
                <a:solidFill>
                  <a:srgbClr val="FFFFFF"/>
                </a:solidFill>
              </a:rPr>
              <a:t>South Side, Chicago</a:t>
            </a:r>
            <a:br>
              <a:rPr lang="en-US" altLang="en-US" kern="0" dirty="0" smtClean="0">
                <a:solidFill>
                  <a:srgbClr val="FFFFFF"/>
                </a:solidFill>
              </a:rPr>
            </a:br>
            <a:endParaRPr lang="en-US" altLang="en-US" kern="0" dirty="0" smtClean="0">
              <a:solidFill>
                <a:srgbClr val="FFFFFF"/>
              </a:solidFill>
            </a:endParaRPr>
          </a:p>
          <a:p>
            <a:pPr>
              <a:buClr>
                <a:srgbClr val="FFCC66"/>
              </a:buClr>
            </a:pPr>
            <a:r>
              <a:rPr lang="en-US" dirty="0">
                <a:solidFill>
                  <a:srgbClr val="FFFFFF"/>
                </a:solidFill>
              </a:rPr>
              <a:t>s</a:t>
            </a:r>
            <a:r>
              <a:rPr lang="en-US" dirty="0" smtClean="0">
                <a:solidFill>
                  <a:srgbClr val="FFFFFF"/>
                </a:solidFill>
              </a:rPr>
              <a:t>ome time between World War II and the present</a:t>
            </a:r>
            <a:endParaRPr lang="en-US" altLang="en-US" kern="0" dirty="0" smtClean="0">
              <a:solidFill>
                <a:srgbClr val="FFFFFF"/>
              </a:solidFill>
            </a:endParaRPr>
          </a:p>
          <a:p>
            <a:pPr marL="0" indent="0">
              <a:buClr>
                <a:srgbClr val="FFCC66"/>
              </a:buClr>
              <a:buFont typeface="Wingdings" pitchFamily="2" charset="2"/>
              <a:buNone/>
            </a:pPr>
            <a:endParaRPr lang="en-US" altLang="en-US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70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FFCC66"/>
              </a:buClr>
              <a:buFont typeface="Wingdings" pitchFamily="2" charset="2"/>
              <a:buNone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13757" y="381000"/>
            <a:ext cx="65640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solidFill>
                  <a:srgbClr val="99CCFF"/>
                </a:solidFill>
              </a:rPr>
              <a:t>Main Characters</a:t>
            </a:r>
            <a:endParaRPr lang="en-US" sz="4400" dirty="0">
              <a:solidFill>
                <a:srgbClr val="99CCFF"/>
              </a:solidFill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680357" y="1233217"/>
            <a:ext cx="7086600" cy="526468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Clr>
                <a:srgbClr val="FFCC66"/>
              </a:buClr>
            </a:pPr>
            <a:r>
              <a:rPr lang="en-US" altLang="en-US" kern="0" dirty="0" smtClean="0">
                <a:solidFill>
                  <a:srgbClr val="FFFFFF"/>
                </a:solidFill>
              </a:rPr>
              <a:t>Ruth Younger</a:t>
            </a:r>
          </a:p>
          <a:p>
            <a:pPr>
              <a:buClr>
                <a:srgbClr val="FFCC66"/>
              </a:buClr>
            </a:pPr>
            <a:r>
              <a:rPr lang="en-US" altLang="en-US" kern="0" dirty="0" smtClean="0">
                <a:solidFill>
                  <a:srgbClr val="FFFFFF"/>
                </a:solidFill>
              </a:rPr>
              <a:t>Travis Younger</a:t>
            </a:r>
          </a:p>
          <a:p>
            <a:pPr>
              <a:buClr>
                <a:srgbClr val="FFCC66"/>
              </a:buClr>
            </a:pPr>
            <a:r>
              <a:rPr lang="en-US" altLang="en-US" kern="0" dirty="0" smtClean="0">
                <a:solidFill>
                  <a:srgbClr val="FFFFFF"/>
                </a:solidFill>
              </a:rPr>
              <a:t>Walter Lee Younger (brother)</a:t>
            </a:r>
          </a:p>
          <a:p>
            <a:pPr>
              <a:buClr>
                <a:srgbClr val="FFCC66"/>
              </a:buClr>
            </a:pPr>
            <a:r>
              <a:rPr lang="en-US" altLang="en-US" kern="0" dirty="0" err="1" smtClean="0">
                <a:solidFill>
                  <a:srgbClr val="FFFFFF"/>
                </a:solidFill>
              </a:rPr>
              <a:t>Beneatha</a:t>
            </a:r>
            <a:r>
              <a:rPr lang="en-US" altLang="en-US" kern="0" dirty="0" smtClean="0">
                <a:solidFill>
                  <a:srgbClr val="FFFFFF"/>
                </a:solidFill>
              </a:rPr>
              <a:t> Younger (sister)</a:t>
            </a:r>
          </a:p>
          <a:p>
            <a:pPr>
              <a:buClr>
                <a:srgbClr val="FFCC66"/>
              </a:buClr>
            </a:pPr>
            <a:r>
              <a:rPr lang="en-US" altLang="en-US" kern="0" dirty="0" smtClean="0">
                <a:solidFill>
                  <a:srgbClr val="FFFFFF"/>
                </a:solidFill>
              </a:rPr>
              <a:t>Lena Younger (Mama)</a:t>
            </a:r>
            <a:r>
              <a:rPr lang="en-US" altLang="en-US" sz="2000" kern="0" dirty="0" smtClean="0">
                <a:solidFill>
                  <a:srgbClr val="FFFFFF"/>
                </a:solidFill>
              </a:rPr>
              <a:t/>
            </a:r>
            <a:br>
              <a:rPr lang="en-US" altLang="en-US" sz="2000" kern="0" dirty="0" smtClean="0">
                <a:solidFill>
                  <a:srgbClr val="FFFFFF"/>
                </a:solidFill>
              </a:rPr>
            </a:br>
            <a:endParaRPr lang="en-US" altLang="en-US" sz="2000" kern="0" dirty="0" smtClean="0">
              <a:solidFill>
                <a:srgbClr val="FFFFFF"/>
              </a:solidFill>
            </a:endParaRPr>
          </a:p>
          <a:p>
            <a:pPr>
              <a:buClr>
                <a:srgbClr val="FFCC66"/>
              </a:buClr>
            </a:pPr>
            <a:r>
              <a:rPr lang="en-US" altLang="en-US" kern="0" dirty="0" smtClean="0">
                <a:solidFill>
                  <a:srgbClr val="FFFFFF"/>
                </a:solidFill>
              </a:rPr>
              <a:t>George Murchison</a:t>
            </a:r>
          </a:p>
          <a:p>
            <a:pPr>
              <a:buClr>
                <a:srgbClr val="FFCC66"/>
              </a:buClr>
            </a:pPr>
            <a:r>
              <a:rPr lang="en-US" altLang="en-US" kern="0" dirty="0" smtClean="0">
                <a:solidFill>
                  <a:srgbClr val="FFFFFF"/>
                </a:solidFill>
              </a:rPr>
              <a:t>Joseph </a:t>
            </a:r>
            <a:r>
              <a:rPr lang="en-US" altLang="en-US" kern="0" dirty="0" err="1" smtClean="0">
                <a:solidFill>
                  <a:srgbClr val="FFFFFF"/>
                </a:solidFill>
              </a:rPr>
              <a:t>Asagai</a:t>
            </a:r>
            <a:endParaRPr lang="en-US" altLang="en-US" kern="0" dirty="0" smtClean="0">
              <a:solidFill>
                <a:srgbClr val="FFFFFF"/>
              </a:solidFill>
            </a:endParaRPr>
          </a:p>
          <a:p>
            <a:pPr>
              <a:buClr>
                <a:srgbClr val="FFCC66"/>
              </a:buClr>
            </a:pPr>
            <a:r>
              <a:rPr lang="en-US" altLang="en-US" kern="0" dirty="0" smtClean="0">
                <a:solidFill>
                  <a:srgbClr val="FFFFFF"/>
                </a:solidFill>
              </a:rPr>
              <a:t>Karl Lindner</a:t>
            </a:r>
          </a:p>
        </p:txBody>
      </p:sp>
    </p:spTree>
    <p:extLst>
      <p:ext uri="{BB962C8B-B14F-4D97-AF65-F5344CB8AC3E}">
        <p14:creationId xmlns:p14="http://schemas.microsoft.com/office/powerpoint/2010/main" val="352153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76200"/>
            <a:ext cx="2727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kern="0" dirty="0">
                <a:solidFill>
                  <a:srgbClr val="FFFFFF"/>
                </a:solidFill>
                <a:latin typeface="Arial"/>
              </a:rPr>
              <a:t>Learning </a:t>
            </a:r>
            <a:r>
              <a:rPr lang="en-US" altLang="en-US" sz="2800" kern="0" dirty="0" smtClean="0">
                <a:solidFill>
                  <a:srgbClr val="FFFFFF"/>
                </a:solidFill>
                <a:latin typeface="Arial"/>
              </a:rPr>
              <a:t>Target</a:t>
            </a:r>
            <a:endParaRPr lang="en-US" sz="2400" dirty="0">
              <a:solidFill>
                <a:srgbClr val="293A46"/>
              </a:solidFill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527" y="2133600"/>
            <a:ext cx="6854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white"/>
                </a:solidFill>
                <a:latin typeface="Arial" charset="0"/>
              </a:rPr>
              <a:t>I can actively view and listen to comprehend a complex text.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161" y="1016620"/>
            <a:ext cx="2406672" cy="240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4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217714" y="1249203"/>
            <a:ext cx="8199476" cy="5257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  <a:defRPr/>
            </a:pPr>
            <a:r>
              <a:rPr lang="en-US" sz="3600" b="1" dirty="0" smtClean="0">
                <a:solidFill>
                  <a:prstClr val="black"/>
                </a:solidFill>
                <a:latin typeface="Arial"/>
              </a:rPr>
              <a:t>Quick-Share</a:t>
            </a:r>
            <a:br>
              <a:rPr lang="en-US" sz="3600" b="1" dirty="0" smtClean="0">
                <a:solidFill>
                  <a:prstClr val="black"/>
                </a:solidFill>
                <a:latin typeface="Arial"/>
              </a:rPr>
            </a:br>
            <a:endParaRPr lang="en-US" sz="3600" b="1" dirty="0" smtClean="0">
              <a:solidFill>
                <a:prstClr val="black"/>
              </a:solidFill>
              <a:latin typeface="Arial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600" b="1" dirty="0" smtClean="0">
                <a:solidFill>
                  <a:prstClr val="black"/>
                </a:solidFill>
                <a:latin typeface="Arial"/>
              </a:rPr>
              <a:t>Vocabulary: </a:t>
            </a:r>
            <a:br>
              <a:rPr lang="en-US" sz="3600" b="1" dirty="0" smtClean="0">
                <a:solidFill>
                  <a:prstClr val="black"/>
                </a:solidFill>
                <a:latin typeface="Arial"/>
              </a:rPr>
            </a:br>
            <a:r>
              <a:rPr lang="en-US" sz="3600" b="1" dirty="0" smtClean="0">
                <a:solidFill>
                  <a:prstClr val="black"/>
                </a:solidFill>
                <a:latin typeface="Arial"/>
              </a:rPr>
              <a:t>Narrative </a:t>
            </a:r>
            <a:r>
              <a:rPr lang="en-US" sz="3600" b="1" dirty="0">
                <a:solidFill>
                  <a:prstClr val="black"/>
                </a:solidFill>
                <a:latin typeface="Arial"/>
              </a:rPr>
              <a:t>E</a:t>
            </a:r>
            <a:r>
              <a:rPr lang="en-US" sz="3600" b="1" dirty="0" smtClean="0">
                <a:solidFill>
                  <a:prstClr val="black"/>
                </a:solidFill>
                <a:latin typeface="Arial"/>
              </a:rPr>
              <a:t>lements</a:t>
            </a:r>
            <a:br>
              <a:rPr lang="en-US" sz="3600" b="1" dirty="0" smtClean="0">
                <a:solidFill>
                  <a:prstClr val="black"/>
                </a:solidFill>
                <a:latin typeface="Arial"/>
              </a:rPr>
            </a:br>
            <a:endParaRPr lang="en-US" sz="3600" b="1" dirty="0" smtClean="0">
              <a:solidFill>
                <a:prstClr val="black"/>
              </a:solidFill>
              <a:latin typeface="Arial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600" b="1" dirty="0" smtClean="0">
                <a:solidFill>
                  <a:prstClr val="black"/>
                </a:solidFill>
                <a:latin typeface="Arial"/>
              </a:rPr>
              <a:t>African American Authors</a:t>
            </a:r>
            <a:r>
              <a:rPr lang="en-US" sz="3600" i="1" dirty="0" smtClean="0">
                <a:solidFill>
                  <a:prstClr val="black"/>
                </a:solidFill>
                <a:latin typeface="Arial"/>
              </a:rPr>
              <a:t/>
            </a:r>
            <a:br>
              <a:rPr lang="en-US" sz="3600" i="1" dirty="0" smtClean="0">
                <a:solidFill>
                  <a:prstClr val="black"/>
                </a:solidFill>
                <a:latin typeface="Arial"/>
              </a:rPr>
            </a:br>
            <a:endParaRPr lang="en-US" sz="3600" b="1" i="1" dirty="0">
              <a:solidFill>
                <a:prstClr val="black"/>
              </a:solidFill>
              <a:latin typeface="Arial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600" b="1" dirty="0" smtClean="0">
                <a:latin typeface="Arial"/>
              </a:rPr>
              <a:t>Hansberry – themes</a:t>
            </a:r>
            <a:r>
              <a:rPr lang="en-US" sz="3600" b="1" dirty="0" smtClean="0">
                <a:solidFill>
                  <a:srgbClr val="1F497D"/>
                </a:solidFill>
                <a:latin typeface="Arial"/>
              </a:rPr>
              <a:t/>
            </a:r>
            <a:br>
              <a:rPr lang="en-US" sz="3600" b="1" dirty="0" smtClean="0">
                <a:solidFill>
                  <a:srgbClr val="1F497D"/>
                </a:solidFill>
                <a:latin typeface="Arial"/>
              </a:rPr>
            </a:br>
            <a:endParaRPr lang="en-US" sz="3600" b="1" dirty="0" smtClean="0">
              <a:solidFill>
                <a:srgbClr val="1F497D"/>
              </a:solidFill>
              <a:latin typeface="Arial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600" b="1" i="1" dirty="0" smtClean="0">
                <a:solidFill>
                  <a:schemeClr val="bg1"/>
                </a:solidFill>
                <a:latin typeface="Arial"/>
              </a:rPr>
              <a:t>A Raisin in the Sun</a:t>
            </a:r>
            <a:r>
              <a:rPr lang="en-US" sz="3600" b="1" dirty="0" smtClean="0">
                <a:solidFill>
                  <a:srgbClr val="364D5C"/>
                </a:solidFill>
                <a:latin typeface="Arial"/>
              </a:rPr>
              <a:t/>
            </a:r>
            <a:br>
              <a:rPr lang="en-US" sz="3600" b="1" dirty="0" smtClean="0">
                <a:solidFill>
                  <a:srgbClr val="364D5C"/>
                </a:solidFill>
                <a:latin typeface="Arial"/>
              </a:rPr>
            </a:br>
            <a:r>
              <a:rPr lang="en-US" sz="3600" b="1" dirty="0" smtClean="0">
                <a:solidFill>
                  <a:srgbClr val="364D5C"/>
                </a:solidFill>
                <a:latin typeface="Arial"/>
              </a:rPr>
              <a:t/>
            </a:r>
            <a:br>
              <a:rPr lang="en-US" sz="3600" b="1" dirty="0" smtClean="0">
                <a:solidFill>
                  <a:srgbClr val="364D5C"/>
                </a:solidFill>
                <a:latin typeface="Arial"/>
              </a:rPr>
            </a:br>
            <a:endParaRPr lang="en-US" sz="3600" b="1" dirty="0" smtClean="0">
              <a:solidFill>
                <a:srgbClr val="364D5C"/>
              </a:solidFill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16988" y="317097"/>
            <a:ext cx="21242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kern="0" dirty="0" smtClean="0">
                <a:solidFill>
                  <a:srgbClr val="FFFFFF"/>
                </a:solidFill>
                <a:latin typeface="Arial"/>
              </a:rPr>
              <a:t>Our Agenda</a:t>
            </a:r>
            <a:endParaRPr lang="en-US" sz="2400" dirty="0">
              <a:solidFill>
                <a:srgbClr val="293A4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69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4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4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4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4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0"/>
            <a:ext cx="2871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kern="0" dirty="0" smtClean="0">
                <a:solidFill>
                  <a:srgbClr val="FFFFFF"/>
                </a:solidFill>
                <a:latin typeface="Arial"/>
              </a:rPr>
              <a:t>Quick Right - Share</a:t>
            </a:r>
            <a:endParaRPr lang="en-US" sz="2400" dirty="0">
              <a:solidFill>
                <a:srgbClr val="293A46"/>
              </a:solidFill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2362200"/>
            <a:ext cx="88828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prstClr val="black"/>
                </a:solidFill>
                <a:latin typeface="Arial" charset="0"/>
              </a:rPr>
              <a:t>MLK: </a:t>
            </a:r>
            <a:r>
              <a:rPr lang="en-US" sz="3600" dirty="0" smtClean="0">
                <a:solidFill>
                  <a:srgbClr val="21303A">
                    <a:lumMod val="75000"/>
                    <a:lumOff val="25000"/>
                  </a:srgbClr>
                </a:solidFill>
                <a:latin typeface="Arial" charset="0"/>
              </a:rPr>
              <a:t>Peacefully protest to be </a:t>
            </a:r>
            <a:br>
              <a:rPr lang="en-US" sz="3600" dirty="0" smtClean="0">
                <a:solidFill>
                  <a:srgbClr val="21303A">
                    <a:lumMod val="75000"/>
                    <a:lumOff val="25000"/>
                  </a:srgbClr>
                </a:solidFill>
                <a:latin typeface="Arial" charset="0"/>
              </a:rPr>
            </a:br>
            <a:r>
              <a:rPr lang="en-US" sz="3600" dirty="0" smtClean="0">
                <a:solidFill>
                  <a:srgbClr val="21303A">
                    <a:lumMod val="75000"/>
                    <a:lumOff val="25000"/>
                  </a:srgbClr>
                </a:solidFill>
                <a:latin typeface="Arial" charset="0"/>
              </a:rPr>
              <a:t>recognized and join with the mainstream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600" dirty="0" smtClean="0">
              <a:solidFill>
                <a:srgbClr val="21303A">
                  <a:lumMod val="75000"/>
                  <a:lumOff val="25000"/>
                </a:srgbClr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prstClr val="black"/>
                </a:solidFill>
                <a:latin typeface="Arial" charset="0"/>
              </a:rPr>
              <a:t>Malcolm X: </a:t>
            </a:r>
            <a:r>
              <a:rPr lang="en-US" sz="3600" b="1" dirty="0" smtClean="0">
                <a:solidFill>
                  <a:prstClr val="white"/>
                </a:solidFill>
                <a:latin typeface="Arial" charset="0"/>
              </a:rPr>
              <a:t>Fight for rights and maintain independence from the dominant culture</a:t>
            </a:r>
            <a:endParaRPr lang="en-US" sz="3600" b="1" dirty="0">
              <a:solidFill>
                <a:prstClr val="white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21303A">
                  <a:lumMod val="75000"/>
                  <a:lumOff val="25000"/>
                </a:srgbClr>
              </a:solidFill>
              <a:latin typeface="Arial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0343" y="47646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prstClr val="black"/>
                </a:solidFill>
                <a:latin typeface="Arial" charset="0"/>
              </a:rPr>
              <a:t>Which approach to social justice is more effective?</a:t>
            </a:r>
            <a:endParaRPr lang="en-US" sz="3600" b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200" y="1143000"/>
            <a:ext cx="2101074" cy="151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18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</p:spTree>
    <p:extLst>
      <p:ext uri="{BB962C8B-B14F-4D97-AF65-F5344CB8AC3E}">
        <p14:creationId xmlns:p14="http://schemas.microsoft.com/office/powerpoint/2010/main" val="143746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1422400" y="1600200"/>
            <a:ext cx="62484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en-US" sz="5400" dirty="0" smtClean="0">
                <a:solidFill>
                  <a:schemeClr val="accent3">
                    <a:lumMod val="75000"/>
                  </a:schemeClr>
                </a:solidFill>
                <a:latin typeface="Arial"/>
              </a:rPr>
              <a:t>Thursday</a:t>
            </a:r>
            <a:endParaRPr lang="en-US" sz="5400" b="1" dirty="0" smtClean="0">
              <a:solidFill>
                <a:schemeClr val="accent3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6600" y="2895600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prstClr val="black"/>
                </a:solidFill>
              </a:rPr>
              <a:t>Literary </a:t>
            </a:r>
            <a:r>
              <a:rPr lang="en-US" sz="4800" dirty="0" smtClean="0">
                <a:solidFill>
                  <a:prstClr val="black"/>
                </a:solidFill>
              </a:rPr>
              <a:t>Techniques</a:t>
            </a:r>
            <a:br>
              <a:rPr lang="en-US" sz="4800" dirty="0" smtClean="0">
                <a:solidFill>
                  <a:prstClr val="black"/>
                </a:solidFill>
              </a:rPr>
            </a:br>
            <a:r>
              <a:rPr lang="en-US" sz="4800" dirty="0" smtClean="0">
                <a:solidFill>
                  <a:prstClr val="black"/>
                </a:solidFill>
              </a:rPr>
              <a:t>Vocabulary Make-Up Test</a:t>
            </a:r>
            <a:endParaRPr lang="en-US" sz="48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9200" y="304800"/>
            <a:ext cx="4114800" cy="60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>
                <a:solidFill>
                  <a:srgbClr val="FFFFFF"/>
                </a:solidFill>
                <a:latin typeface="Arial"/>
              </a:rPr>
              <a:t>Narrative Elements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876300" y="3048000"/>
            <a:ext cx="7340600" cy="2027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600" dirty="0">
                <a:solidFill>
                  <a:srgbClr val="C00000"/>
                </a:solidFill>
                <a:latin typeface="Arial"/>
              </a:rPr>
              <a:t>a</a:t>
            </a:r>
            <a:r>
              <a:rPr lang="en-US" sz="3600" dirty="0" smtClean="0">
                <a:solidFill>
                  <a:srgbClr val="C00000"/>
                </a:solidFill>
                <a:latin typeface="Arial"/>
              </a:rPr>
              <a:t> narrative is</a:t>
            </a:r>
            <a:r>
              <a:rPr lang="en-US" sz="3600" dirty="0" smtClean="0">
                <a:solidFill>
                  <a:prstClr val="black"/>
                </a:solidFill>
                <a:latin typeface="Arial"/>
              </a:rPr>
              <a:t/>
            </a:r>
            <a:br>
              <a:rPr lang="en-US" sz="3600" dirty="0" smtClean="0">
                <a:solidFill>
                  <a:prstClr val="black"/>
                </a:solidFill>
                <a:latin typeface="Arial"/>
              </a:rPr>
            </a:br>
            <a:r>
              <a:rPr lang="en-US" sz="4000" dirty="0"/>
              <a:t>any story </a:t>
            </a:r>
            <a:r>
              <a:rPr lang="en-US" sz="4000" dirty="0" smtClean="0"/>
              <a:t>– fiction </a:t>
            </a:r>
            <a:r>
              <a:rPr lang="en-US" sz="4000" dirty="0"/>
              <a:t>or </a:t>
            </a:r>
            <a:r>
              <a:rPr lang="en-US" sz="4000" dirty="0" smtClean="0"/>
              <a:t>nonfiction</a:t>
            </a:r>
            <a:endParaRPr lang="en-US" sz="3600" b="1" dirty="0" smtClean="0">
              <a:solidFill>
                <a:srgbClr val="364D5C"/>
              </a:solidFill>
              <a:latin typeface="Arial"/>
            </a:endParaRP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422400" y="968829"/>
            <a:ext cx="62484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en-US" sz="5400" dirty="0" smtClean="0">
                <a:solidFill>
                  <a:srgbClr val="C00000"/>
                </a:solidFill>
                <a:latin typeface="Arial"/>
              </a:rPr>
              <a:t>Parts of a story</a:t>
            </a:r>
            <a:endParaRPr lang="en-US" sz="5400" b="1" dirty="0" smtClean="0">
              <a:solidFill>
                <a:srgbClr val="C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651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/>
        </p:nvSpPr>
        <p:spPr bwMode="auto">
          <a:xfrm>
            <a:off x="2362200" y="6517888"/>
            <a:ext cx="4368800" cy="30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1400" b="1" kern="0" dirty="0" smtClean="0">
                <a:solidFill>
                  <a:srgbClr val="FFFFFF"/>
                </a:solidFill>
              </a:rPr>
              <a:t>North Senior Academy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9200" y="304800"/>
            <a:ext cx="4114800" cy="60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>
                <a:solidFill>
                  <a:srgbClr val="FFFFFF"/>
                </a:solidFill>
                <a:latin typeface="Arial"/>
              </a:rPr>
              <a:t>Narrative Elements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422400" y="968829"/>
            <a:ext cx="62484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en-US" sz="5400" dirty="0" smtClean="0">
                <a:solidFill>
                  <a:srgbClr val="C00000"/>
                </a:solidFill>
                <a:latin typeface="Arial"/>
              </a:rPr>
              <a:t>Parts of a story</a:t>
            </a:r>
            <a:endParaRPr lang="en-US" sz="5400" b="1" dirty="0" smtClean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" y="2362200"/>
            <a:ext cx="89915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prstClr val="black"/>
                </a:solidFill>
              </a:rPr>
              <a:t>Character – Plot </a:t>
            </a:r>
            <a:r>
              <a:rPr lang="en-US" sz="4800" dirty="0">
                <a:solidFill>
                  <a:prstClr val="black"/>
                </a:solidFill>
              </a:rPr>
              <a:t>– </a:t>
            </a:r>
            <a:r>
              <a:rPr lang="en-US" sz="4800" dirty="0" smtClean="0">
                <a:solidFill>
                  <a:prstClr val="black"/>
                </a:solidFill>
              </a:rPr>
              <a:t>Setting </a:t>
            </a:r>
            <a:r>
              <a:rPr lang="en-US" sz="4800" dirty="0">
                <a:solidFill>
                  <a:prstClr val="black"/>
                </a:solidFill>
              </a:rPr>
              <a:t>– </a:t>
            </a:r>
            <a:r>
              <a:rPr lang="en-US" sz="4800" dirty="0" smtClean="0">
                <a:solidFill>
                  <a:prstClr val="black"/>
                </a:solidFill>
              </a:rPr>
              <a:t>Conflict Theme</a:t>
            </a:r>
            <a:endParaRPr lang="en-US" sz="48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4724400"/>
            <a:ext cx="876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Arial"/>
              </a:rPr>
              <a:t>Who? What? When</a:t>
            </a:r>
            <a:r>
              <a:rPr lang="en-US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</a:rPr>
              <a:t>/</a:t>
            </a:r>
            <a:r>
              <a:rPr lang="en-US" sz="4000" dirty="0" smtClean="0">
                <a:solidFill>
                  <a:srgbClr val="C00000"/>
                </a:solidFill>
                <a:latin typeface="Arial"/>
              </a:rPr>
              <a:t>Where? Why? How?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78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406</Words>
  <Application>Microsoft Office PowerPoint</Application>
  <PresentationFormat>On-screen Show (4:3)</PresentationFormat>
  <Paragraphs>113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Office Theme</vt:lpstr>
      <vt:lpstr>4_Office Theme</vt:lpstr>
      <vt:lpstr>2_Office Theme</vt:lpstr>
      <vt:lpstr>5_Office Theme</vt:lpstr>
      <vt:lpstr>3_Office Theme</vt:lpstr>
      <vt:lpstr>Slit</vt:lpstr>
      <vt:lpstr>1_Slit</vt:lpstr>
      <vt:lpstr>2_Slit</vt:lpstr>
      <vt:lpstr>6_Office Theme</vt:lpstr>
      <vt:lpstr>8_Office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Lorraine Hansberry</vt:lpstr>
      <vt:lpstr>A Raisin in the Sun</vt:lpstr>
      <vt:lpstr>PowerPoint Presentation</vt:lpstr>
      <vt:lpstr>Themes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Abstract Chronicles Theatre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Urban Literacy</dc:title>
  <dc:creator>Vance Holmes</dc:creator>
  <cp:lastModifiedBy>Vance Holmes</cp:lastModifiedBy>
  <cp:revision>74</cp:revision>
  <dcterms:created xsi:type="dcterms:W3CDTF">2013-12-29T20:29:31Z</dcterms:created>
  <dcterms:modified xsi:type="dcterms:W3CDTF">2014-02-11T00:34:54Z</dcterms:modified>
</cp:coreProperties>
</file>