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62" r:id="rId4"/>
    <p:sldId id="277" r:id="rId5"/>
    <p:sldId id="276" r:id="rId6"/>
    <p:sldId id="275" r:id="rId7"/>
    <p:sldId id="274" r:id="rId8"/>
    <p:sldId id="273" r:id="rId9"/>
    <p:sldId id="272" r:id="rId10"/>
    <p:sldId id="271" r:id="rId11"/>
    <p:sldId id="270" r:id="rId12"/>
    <p:sldId id="269" r:id="rId13"/>
    <p:sldId id="279" r:id="rId14"/>
    <p:sldId id="278" r:id="rId15"/>
    <p:sldId id="268" r:id="rId16"/>
    <p:sldId id="267" r:id="rId17"/>
    <p:sldId id="266" r:id="rId18"/>
    <p:sldId id="265" r:id="rId19"/>
    <p:sldId id="264" r:id="rId20"/>
    <p:sldId id="260" r:id="rId21"/>
    <p:sldId id="259" r:id="rId22"/>
    <p:sldId id="263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725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05CDA-E167-4ECF-8A0D-38283991DDAC}" type="datetimeFigureOut">
              <a:rPr lang="en-US" smtClean="0"/>
              <a:t>11/23/2012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32834-B84B-4EC5-BAC7-520712EA9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335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05CDA-E167-4ECF-8A0D-38283991DDAC}" type="datetimeFigureOut">
              <a:rPr lang="en-US" smtClean="0"/>
              <a:t>11/23/2012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32834-B84B-4EC5-BAC7-520712EA9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702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05CDA-E167-4ECF-8A0D-38283991DDAC}" type="datetimeFigureOut">
              <a:rPr lang="en-US" smtClean="0"/>
              <a:t>11/23/2012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32834-B84B-4EC5-BAC7-520712EA9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689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05CDA-E167-4ECF-8A0D-38283991DDAC}" type="datetimeFigureOut">
              <a:rPr lang="en-US" smtClean="0"/>
              <a:t>11/23/2012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32834-B84B-4EC5-BAC7-520712EA9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700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05CDA-E167-4ECF-8A0D-38283991DDAC}" type="datetimeFigureOut">
              <a:rPr lang="en-US" smtClean="0"/>
              <a:t>11/23/2012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32834-B84B-4EC5-BAC7-520712EA9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678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05CDA-E167-4ECF-8A0D-38283991DDAC}" type="datetimeFigureOut">
              <a:rPr lang="en-US" smtClean="0"/>
              <a:t>11/23/2012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32834-B84B-4EC5-BAC7-520712EA9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037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05CDA-E167-4ECF-8A0D-38283991DDAC}" type="datetimeFigureOut">
              <a:rPr lang="en-US" smtClean="0"/>
              <a:t>11/23/2012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32834-B84B-4EC5-BAC7-520712EA9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847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05CDA-E167-4ECF-8A0D-38283991DDAC}" type="datetimeFigureOut">
              <a:rPr lang="en-US" smtClean="0"/>
              <a:t>11/23/2012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32834-B84B-4EC5-BAC7-520712EA9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471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05CDA-E167-4ECF-8A0D-38283991DDAC}" type="datetimeFigureOut">
              <a:rPr lang="en-US" smtClean="0"/>
              <a:t>11/23/2012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32834-B84B-4EC5-BAC7-520712EA9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275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05CDA-E167-4ECF-8A0D-38283991DDAC}" type="datetimeFigureOut">
              <a:rPr lang="en-US" smtClean="0"/>
              <a:t>11/23/2012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32834-B84B-4EC5-BAC7-520712EA9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671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05CDA-E167-4ECF-8A0D-38283991DDAC}" type="datetimeFigureOut">
              <a:rPr lang="en-US" smtClean="0"/>
              <a:t>11/23/2012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32834-B84B-4EC5-BAC7-520712EA9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068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05CDA-E167-4ECF-8A0D-38283991DDAC}" type="datetimeFigureOut">
              <a:rPr lang="en-US" smtClean="0"/>
              <a:t>11/23/2012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D32834-B84B-4EC5-BAC7-520712EA9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646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04800" y="2895600"/>
            <a:ext cx="2590800" cy="116205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Vance Holmes</a:t>
            </a:r>
            <a:endParaRPr lang="en-US" sz="28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733800" y="1600200"/>
            <a:ext cx="3733800" cy="1676401"/>
          </a:xfrm>
        </p:spPr>
        <p:txBody>
          <a:bodyPr/>
          <a:lstStyle/>
          <a:p>
            <a:pPr marL="0" indent="0">
              <a:buNone/>
            </a:pPr>
            <a:r>
              <a:rPr lang="en-US" i="1" dirty="0" smtClean="0">
                <a:solidFill>
                  <a:srgbClr val="FF0000"/>
                </a:solidFill>
                <a:latin typeface="Segoe Print" pitchFamily="2" charset="0"/>
              </a:rPr>
              <a:t>Cultural Inquiry</a:t>
            </a:r>
          </a:p>
          <a:p>
            <a:pPr marL="0" indent="0">
              <a:buNone/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0" indent="0">
              <a:buNone/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Segoe Print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52501" y="6265721"/>
            <a:ext cx="7162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Bef>
                <a:spcPct val="20000"/>
              </a:spcBef>
            </a:pPr>
            <a:r>
              <a:rPr lang="en-US" sz="1400" dirty="0">
                <a:solidFill>
                  <a:schemeClr val="tx2"/>
                </a:solidFill>
              </a:rPr>
              <a:t>D</a:t>
            </a:r>
            <a:r>
              <a:rPr lang="en-US" sz="1400" dirty="0" smtClean="0">
                <a:solidFill>
                  <a:schemeClr val="tx2"/>
                </a:solidFill>
              </a:rPr>
              <a:t>ecember, 2012</a:t>
            </a:r>
            <a:endParaRPr lang="en-US" sz="1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158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657600" y="76200"/>
            <a:ext cx="5410200" cy="585311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             </a:t>
            </a:r>
            <a:r>
              <a:rPr lang="en-US" sz="2200" i="1" dirty="0" smtClean="0">
                <a:solidFill>
                  <a:schemeClr val="bg1"/>
                </a:solidFill>
                <a:latin typeface="Segoe Print" pitchFamily="2" charset="0"/>
              </a:rPr>
              <a:t>Cultural Inquiry</a:t>
            </a: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endParaRPr lang="en-US" sz="2400" dirty="0" smtClean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Asian American Male</a:t>
            </a:r>
          </a:p>
          <a:p>
            <a:pPr marL="0" indent="0">
              <a:buNone/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Mostly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A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gree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Mostly Disagree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0" indent="0">
              <a:buNone/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Segoe Print" pitchFamily="2" charset="0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76200" y="1435100"/>
            <a:ext cx="3389313" cy="4691063"/>
          </a:xfrm>
        </p:spPr>
        <p:txBody>
          <a:bodyPr>
            <a:normAutofit/>
          </a:bodyPr>
          <a:lstStyle/>
          <a:p>
            <a:r>
              <a:rPr lang="en-US" sz="1800" dirty="0"/>
              <a:t>most staff shows her/him respect</a:t>
            </a:r>
          </a:p>
          <a:p>
            <a:endParaRPr lang="en-US" sz="1800" dirty="0" smtClean="0"/>
          </a:p>
          <a:p>
            <a:r>
              <a:rPr lang="en-US" sz="1800" dirty="0" smtClean="0"/>
              <a:t>school </a:t>
            </a:r>
            <a:r>
              <a:rPr lang="en-US" sz="1800" dirty="0"/>
              <a:t>is committed to cultural diversity</a:t>
            </a:r>
          </a:p>
          <a:p>
            <a:endParaRPr lang="en-US" sz="1800" dirty="0" smtClean="0"/>
          </a:p>
          <a:p>
            <a:r>
              <a:rPr lang="en-US" sz="1800" dirty="0" smtClean="0"/>
              <a:t>knows </a:t>
            </a:r>
            <a:r>
              <a:rPr lang="en-US" sz="1800" dirty="0"/>
              <a:t>an adult he/she can go to for help</a:t>
            </a:r>
          </a:p>
          <a:p>
            <a:endParaRPr lang="en-US" sz="1800" dirty="0" smtClean="0"/>
          </a:p>
          <a:p>
            <a:r>
              <a:rPr lang="en-US" sz="1800" dirty="0" smtClean="0"/>
              <a:t>feels </a:t>
            </a:r>
            <a:r>
              <a:rPr lang="en-US" sz="1800" dirty="0"/>
              <a:t>satisfied with classes and teachers</a:t>
            </a:r>
          </a:p>
          <a:p>
            <a:endParaRPr lang="en-US" sz="1800" dirty="0" smtClean="0"/>
          </a:p>
          <a:p>
            <a:r>
              <a:rPr lang="en-US" sz="1800" dirty="0" smtClean="0"/>
              <a:t>feels </a:t>
            </a:r>
            <a:r>
              <a:rPr lang="en-US" sz="1800" dirty="0"/>
              <a:t>he/she is learning a great deal in classes</a:t>
            </a:r>
            <a:endParaRPr lang="en-US" sz="1800" dirty="0"/>
          </a:p>
        </p:txBody>
      </p:sp>
      <p:sp>
        <p:nvSpPr>
          <p:cNvPr id="9" name="TextBox 8"/>
          <p:cNvSpPr txBox="1"/>
          <p:nvPr/>
        </p:nvSpPr>
        <p:spPr>
          <a:xfrm>
            <a:off x="1952501" y="6265721"/>
            <a:ext cx="7162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Bef>
                <a:spcPct val="20000"/>
              </a:spcBef>
            </a:pPr>
            <a:r>
              <a:rPr lang="en-US" sz="1400" dirty="0">
                <a:solidFill>
                  <a:prstClr val="black"/>
                </a:solidFill>
              </a:rPr>
              <a:t>D</a:t>
            </a:r>
            <a:r>
              <a:rPr lang="en-US" sz="1400" dirty="0" smtClean="0">
                <a:solidFill>
                  <a:prstClr val="black"/>
                </a:solidFill>
              </a:rPr>
              <a:t>ecember, 2012</a:t>
            </a:r>
            <a:endParaRPr lang="en-US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479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657600" y="76200"/>
            <a:ext cx="5410200" cy="585311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             </a:t>
            </a:r>
            <a:r>
              <a:rPr lang="en-US" sz="2200" i="1" dirty="0" smtClean="0">
                <a:solidFill>
                  <a:schemeClr val="bg1"/>
                </a:solidFill>
                <a:latin typeface="Segoe Print" pitchFamily="2" charset="0"/>
              </a:rPr>
              <a:t>Cultural Inquiry</a:t>
            </a: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endParaRPr lang="en-US" sz="2400" dirty="0" smtClean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Asian American </a:t>
            </a: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M</a:t>
            </a: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ale</a:t>
            </a:r>
            <a:endParaRPr lang="en-US" sz="26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0" indent="0">
              <a:buNone/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Mostly Agree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0" indent="0">
              <a:buNone/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Segoe Print" pitchFamily="2" charset="0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76200" y="1435100"/>
            <a:ext cx="3389313" cy="4691063"/>
          </a:xfrm>
        </p:spPr>
        <p:txBody>
          <a:bodyPr>
            <a:normAutofit/>
          </a:bodyPr>
          <a:lstStyle/>
          <a:p>
            <a:r>
              <a:rPr lang="en-US" sz="1800" dirty="0"/>
              <a:t>most staff shows her/him respect</a:t>
            </a:r>
          </a:p>
          <a:p>
            <a:endParaRPr lang="en-US" sz="1800" dirty="0" smtClean="0"/>
          </a:p>
          <a:p>
            <a:r>
              <a:rPr lang="en-US" sz="1800" dirty="0" smtClean="0"/>
              <a:t>school </a:t>
            </a:r>
            <a:r>
              <a:rPr lang="en-US" sz="1800" dirty="0"/>
              <a:t>is committed to cultural diversity</a:t>
            </a:r>
          </a:p>
          <a:p>
            <a:endParaRPr lang="en-US" sz="1800" dirty="0" smtClean="0"/>
          </a:p>
          <a:p>
            <a:r>
              <a:rPr lang="en-US" sz="1800" dirty="0" smtClean="0"/>
              <a:t>knows </a:t>
            </a:r>
            <a:r>
              <a:rPr lang="en-US" sz="1800" dirty="0"/>
              <a:t>an adult he/she can go to for help</a:t>
            </a:r>
          </a:p>
          <a:p>
            <a:endParaRPr lang="en-US" sz="1800" dirty="0" smtClean="0"/>
          </a:p>
          <a:p>
            <a:r>
              <a:rPr lang="en-US" sz="1800" dirty="0" smtClean="0"/>
              <a:t>feels </a:t>
            </a:r>
            <a:r>
              <a:rPr lang="en-US" sz="1800" dirty="0"/>
              <a:t>satisfied with classes and teachers</a:t>
            </a:r>
          </a:p>
          <a:p>
            <a:endParaRPr lang="en-US" sz="1800" dirty="0" smtClean="0"/>
          </a:p>
          <a:p>
            <a:r>
              <a:rPr lang="en-US" sz="1800" dirty="0" smtClean="0"/>
              <a:t>feels </a:t>
            </a:r>
            <a:r>
              <a:rPr lang="en-US" sz="1800" dirty="0"/>
              <a:t>he/she is learning a great deal in classes</a:t>
            </a:r>
            <a:endParaRPr lang="en-US" sz="1800" dirty="0"/>
          </a:p>
        </p:txBody>
      </p:sp>
      <p:sp>
        <p:nvSpPr>
          <p:cNvPr id="9" name="TextBox 8"/>
          <p:cNvSpPr txBox="1"/>
          <p:nvPr/>
        </p:nvSpPr>
        <p:spPr>
          <a:xfrm>
            <a:off x="1952501" y="6265721"/>
            <a:ext cx="7162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Bef>
                <a:spcPct val="20000"/>
              </a:spcBef>
            </a:pPr>
            <a:r>
              <a:rPr lang="en-US" sz="1400" dirty="0">
                <a:solidFill>
                  <a:prstClr val="black"/>
                </a:solidFill>
              </a:rPr>
              <a:t>D</a:t>
            </a:r>
            <a:r>
              <a:rPr lang="en-US" sz="1400" dirty="0" smtClean="0">
                <a:solidFill>
                  <a:prstClr val="black"/>
                </a:solidFill>
              </a:rPr>
              <a:t>ecember, 2012</a:t>
            </a:r>
            <a:endParaRPr lang="en-US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770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657600" y="76200"/>
            <a:ext cx="5410200" cy="585311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             </a:t>
            </a:r>
            <a:r>
              <a:rPr lang="en-US" sz="2200" i="1" dirty="0" smtClean="0">
                <a:solidFill>
                  <a:schemeClr val="bg1"/>
                </a:solidFill>
                <a:latin typeface="Segoe Print" pitchFamily="2" charset="0"/>
              </a:rPr>
              <a:t>Cultural Inquiry</a:t>
            </a: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endParaRPr lang="en-US" sz="2400" dirty="0" smtClean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Latino Fem</a:t>
            </a: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ale</a:t>
            </a:r>
            <a:endParaRPr lang="en-US" sz="26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0" indent="0">
              <a:buNone/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Mostly Agree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No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0" indent="0">
              <a:buNone/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Segoe Print" pitchFamily="2" charset="0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76200" y="1435100"/>
            <a:ext cx="3389313" cy="4691063"/>
          </a:xfrm>
        </p:spPr>
        <p:txBody>
          <a:bodyPr>
            <a:normAutofit/>
          </a:bodyPr>
          <a:lstStyle/>
          <a:p>
            <a:r>
              <a:rPr lang="en-US" sz="1800" dirty="0"/>
              <a:t>most staff shows her/him respect</a:t>
            </a:r>
          </a:p>
          <a:p>
            <a:endParaRPr lang="en-US" sz="1800" dirty="0" smtClean="0"/>
          </a:p>
          <a:p>
            <a:r>
              <a:rPr lang="en-US" sz="1800" dirty="0" smtClean="0"/>
              <a:t>school </a:t>
            </a:r>
            <a:r>
              <a:rPr lang="en-US" sz="1800" dirty="0"/>
              <a:t>is committed to cultural diversity</a:t>
            </a:r>
          </a:p>
          <a:p>
            <a:endParaRPr lang="en-US" sz="1800" dirty="0" smtClean="0"/>
          </a:p>
          <a:p>
            <a:r>
              <a:rPr lang="en-US" sz="1800" dirty="0" smtClean="0"/>
              <a:t>knows </a:t>
            </a:r>
            <a:r>
              <a:rPr lang="en-US" sz="1800" dirty="0"/>
              <a:t>an adult he/she can go to for help</a:t>
            </a:r>
          </a:p>
          <a:p>
            <a:endParaRPr lang="en-US" sz="1800" dirty="0" smtClean="0"/>
          </a:p>
          <a:p>
            <a:r>
              <a:rPr lang="en-US" sz="1800" dirty="0" smtClean="0"/>
              <a:t>feels </a:t>
            </a:r>
            <a:r>
              <a:rPr lang="en-US" sz="1800" dirty="0"/>
              <a:t>satisfied with classes and teachers</a:t>
            </a:r>
          </a:p>
          <a:p>
            <a:endParaRPr lang="en-US" sz="1800" dirty="0" smtClean="0"/>
          </a:p>
          <a:p>
            <a:r>
              <a:rPr lang="en-US" sz="1800" dirty="0" smtClean="0"/>
              <a:t>feels </a:t>
            </a:r>
            <a:r>
              <a:rPr lang="en-US" sz="1800" dirty="0"/>
              <a:t>he/she is learning a great deal in classes</a:t>
            </a:r>
            <a:endParaRPr lang="en-US" sz="1800" dirty="0"/>
          </a:p>
        </p:txBody>
      </p:sp>
      <p:sp>
        <p:nvSpPr>
          <p:cNvPr id="9" name="TextBox 8"/>
          <p:cNvSpPr txBox="1"/>
          <p:nvPr/>
        </p:nvSpPr>
        <p:spPr>
          <a:xfrm>
            <a:off x="1952501" y="6265721"/>
            <a:ext cx="7162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Bef>
                <a:spcPct val="20000"/>
              </a:spcBef>
            </a:pPr>
            <a:r>
              <a:rPr lang="en-US" sz="1400" dirty="0">
                <a:solidFill>
                  <a:prstClr val="black"/>
                </a:solidFill>
              </a:rPr>
              <a:t>D</a:t>
            </a:r>
            <a:r>
              <a:rPr lang="en-US" sz="1400" dirty="0" smtClean="0">
                <a:solidFill>
                  <a:prstClr val="black"/>
                </a:solidFill>
              </a:rPr>
              <a:t>ecember, 2012</a:t>
            </a:r>
            <a:endParaRPr lang="en-US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917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657600" y="76200"/>
            <a:ext cx="5410200" cy="585311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             </a:t>
            </a:r>
            <a:r>
              <a:rPr lang="en-US" sz="2200" i="1" dirty="0" smtClean="0">
                <a:solidFill>
                  <a:schemeClr val="bg1"/>
                </a:solidFill>
                <a:latin typeface="Segoe Print" pitchFamily="2" charset="0"/>
              </a:rPr>
              <a:t>Cultural Inquiry</a:t>
            </a: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endParaRPr lang="en-US" sz="2400" dirty="0" smtClean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Latino Fem</a:t>
            </a: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ale</a:t>
            </a:r>
            <a:endParaRPr lang="en-US" sz="26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0" indent="0">
              <a:buNone/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No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Mostly Agree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0" indent="0">
              <a:buNone/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Segoe Print" pitchFamily="2" charset="0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76200" y="1435100"/>
            <a:ext cx="3389313" cy="4691063"/>
          </a:xfrm>
        </p:spPr>
        <p:txBody>
          <a:bodyPr>
            <a:normAutofit/>
          </a:bodyPr>
          <a:lstStyle/>
          <a:p>
            <a:r>
              <a:rPr lang="en-US" sz="1800" dirty="0"/>
              <a:t>most staff shows her/him respect</a:t>
            </a:r>
          </a:p>
          <a:p>
            <a:endParaRPr lang="en-US" sz="1800" dirty="0" smtClean="0"/>
          </a:p>
          <a:p>
            <a:r>
              <a:rPr lang="en-US" sz="1800" dirty="0" smtClean="0"/>
              <a:t>school </a:t>
            </a:r>
            <a:r>
              <a:rPr lang="en-US" sz="1800" dirty="0"/>
              <a:t>is committed to cultural diversity</a:t>
            </a:r>
          </a:p>
          <a:p>
            <a:endParaRPr lang="en-US" sz="1800" dirty="0" smtClean="0"/>
          </a:p>
          <a:p>
            <a:r>
              <a:rPr lang="en-US" sz="1800" dirty="0" smtClean="0"/>
              <a:t>knows </a:t>
            </a:r>
            <a:r>
              <a:rPr lang="en-US" sz="1800" dirty="0"/>
              <a:t>an adult he/she can go to for help</a:t>
            </a:r>
          </a:p>
          <a:p>
            <a:endParaRPr lang="en-US" sz="1800" dirty="0" smtClean="0"/>
          </a:p>
          <a:p>
            <a:r>
              <a:rPr lang="en-US" sz="1800" dirty="0" smtClean="0"/>
              <a:t>feels </a:t>
            </a:r>
            <a:r>
              <a:rPr lang="en-US" sz="1800" dirty="0"/>
              <a:t>satisfied with classes and teachers</a:t>
            </a:r>
          </a:p>
          <a:p>
            <a:endParaRPr lang="en-US" sz="1800" dirty="0" smtClean="0"/>
          </a:p>
          <a:p>
            <a:r>
              <a:rPr lang="en-US" sz="1800" dirty="0" smtClean="0"/>
              <a:t>feels </a:t>
            </a:r>
            <a:r>
              <a:rPr lang="en-US" sz="1800" dirty="0"/>
              <a:t>he/she is learning a great deal in classes</a:t>
            </a:r>
            <a:endParaRPr lang="en-US" sz="1800" dirty="0"/>
          </a:p>
        </p:txBody>
      </p:sp>
      <p:sp>
        <p:nvSpPr>
          <p:cNvPr id="9" name="TextBox 8"/>
          <p:cNvSpPr txBox="1"/>
          <p:nvPr/>
        </p:nvSpPr>
        <p:spPr>
          <a:xfrm>
            <a:off x="1952501" y="6265721"/>
            <a:ext cx="7162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Bef>
                <a:spcPct val="20000"/>
              </a:spcBef>
            </a:pPr>
            <a:r>
              <a:rPr lang="en-US" sz="1400" dirty="0">
                <a:solidFill>
                  <a:prstClr val="black"/>
                </a:solidFill>
              </a:rPr>
              <a:t>D</a:t>
            </a:r>
            <a:r>
              <a:rPr lang="en-US" sz="1400" dirty="0" smtClean="0">
                <a:solidFill>
                  <a:prstClr val="black"/>
                </a:solidFill>
              </a:rPr>
              <a:t>ecember, 2012</a:t>
            </a:r>
            <a:endParaRPr lang="en-US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091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657600" y="76200"/>
            <a:ext cx="5410200" cy="585311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             </a:t>
            </a:r>
            <a:r>
              <a:rPr lang="en-US" sz="2200" i="1" dirty="0" smtClean="0">
                <a:solidFill>
                  <a:schemeClr val="bg1"/>
                </a:solidFill>
                <a:latin typeface="Segoe Print" pitchFamily="2" charset="0"/>
              </a:rPr>
              <a:t>Cultural Inquiry</a:t>
            </a: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endParaRPr lang="en-US" sz="2400" dirty="0" smtClean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Latino </a:t>
            </a: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M</a:t>
            </a: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ale</a:t>
            </a:r>
            <a:endParaRPr lang="en-US" sz="26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0" indent="0">
              <a:buNone/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No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Mostly Agree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0" indent="0">
              <a:buNone/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Segoe Print" pitchFamily="2" charset="0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76200" y="1435100"/>
            <a:ext cx="3389313" cy="4691063"/>
          </a:xfrm>
        </p:spPr>
        <p:txBody>
          <a:bodyPr>
            <a:normAutofit/>
          </a:bodyPr>
          <a:lstStyle/>
          <a:p>
            <a:r>
              <a:rPr lang="en-US" sz="1800" dirty="0"/>
              <a:t>most staff shows her/him respect</a:t>
            </a:r>
          </a:p>
          <a:p>
            <a:endParaRPr lang="en-US" sz="1800" dirty="0" smtClean="0"/>
          </a:p>
          <a:p>
            <a:r>
              <a:rPr lang="en-US" sz="1800" dirty="0" smtClean="0"/>
              <a:t>school </a:t>
            </a:r>
            <a:r>
              <a:rPr lang="en-US" sz="1800" dirty="0"/>
              <a:t>is committed to cultural diversity</a:t>
            </a:r>
          </a:p>
          <a:p>
            <a:endParaRPr lang="en-US" sz="1800" dirty="0" smtClean="0"/>
          </a:p>
          <a:p>
            <a:r>
              <a:rPr lang="en-US" sz="1800" dirty="0" smtClean="0"/>
              <a:t>knows </a:t>
            </a:r>
            <a:r>
              <a:rPr lang="en-US" sz="1800" dirty="0"/>
              <a:t>an adult he/she can go to for help</a:t>
            </a:r>
          </a:p>
          <a:p>
            <a:endParaRPr lang="en-US" sz="1800" dirty="0" smtClean="0"/>
          </a:p>
          <a:p>
            <a:r>
              <a:rPr lang="en-US" sz="1800" dirty="0" smtClean="0"/>
              <a:t>feels </a:t>
            </a:r>
            <a:r>
              <a:rPr lang="en-US" sz="1800" dirty="0"/>
              <a:t>satisfied with classes and teachers</a:t>
            </a:r>
          </a:p>
          <a:p>
            <a:endParaRPr lang="en-US" sz="1800" dirty="0" smtClean="0"/>
          </a:p>
          <a:p>
            <a:r>
              <a:rPr lang="en-US" sz="1800" dirty="0" smtClean="0"/>
              <a:t>feels </a:t>
            </a:r>
            <a:r>
              <a:rPr lang="en-US" sz="1800" dirty="0"/>
              <a:t>he/she is learning a great deal in classes</a:t>
            </a:r>
            <a:endParaRPr lang="en-US" sz="1800" dirty="0"/>
          </a:p>
        </p:txBody>
      </p:sp>
      <p:sp>
        <p:nvSpPr>
          <p:cNvPr id="9" name="TextBox 8"/>
          <p:cNvSpPr txBox="1"/>
          <p:nvPr/>
        </p:nvSpPr>
        <p:spPr>
          <a:xfrm>
            <a:off x="1952501" y="6265721"/>
            <a:ext cx="7162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Bef>
                <a:spcPct val="20000"/>
              </a:spcBef>
            </a:pPr>
            <a:r>
              <a:rPr lang="en-US" sz="1400" dirty="0">
                <a:solidFill>
                  <a:prstClr val="black"/>
                </a:solidFill>
              </a:rPr>
              <a:t>D</a:t>
            </a:r>
            <a:r>
              <a:rPr lang="en-US" sz="1400" dirty="0" smtClean="0">
                <a:solidFill>
                  <a:prstClr val="black"/>
                </a:solidFill>
              </a:rPr>
              <a:t>ecember, 2012</a:t>
            </a:r>
            <a:endParaRPr lang="en-US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760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657600" y="76200"/>
            <a:ext cx="5410200" cy="585311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             </a:t>
            </a:r>
            <a:r>
              <a:rPr lang="en-US" sz="2200" i="1" dirty="0" smtClean="0">
                <a:solidFill>
                  <a:schemeClr val="bg1"/>
                </a:solidFill>
                <a:latin typeface="Segoe Print" pitchFamily="2" charset="0"/>
              </a:rPr>
              <a:t>Cultural Inquiry</a:t>
            </a: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endParaRPr lang="en-US" sz="2400" dirty="0" smtClean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Latino </a:t>
            </a: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M</a:t>
            </a: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ale</a:t>
            </a:r>
            <a:endParaRPr lang="en-US" sz="26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0" indent="0">
              <a:buNone/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Mostly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Agree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0" indent="0">
              <a:buNone/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Segoe Print" pitchFamily="2" charset="0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76200" y="1435100"/>
            <a:ext cx="3389313" cy="4691063"/>
          </a:xfrm>
        </p:spPr>
        <p:txBody>
          <a:bodyPr>
            <a:normAutofit/>
          </a:bodyPr>
          <a:lstStyle/>
          <a:p>
            <a:r>
              <a:rPr lang="en-US" sz="1800" dirty="0"/>
              <a:t>most staff shows her/him respect</a:t>
            </a:r>
          </a:p>
          <a:p>
            <a:endParaRPr lang="en-US" sz="1800" dirty="0" smtClean="0"/>
          </a:p>
          <a:p>
            <a:r>
              <a:rPr lang="en-US" sz="1800" dirty="0" smtClean="0"/>
              <a:t>school </a:t>
            </a:r>
            <a:r>
              <a:rPr lang="en-US" sz="1800" dirty="0"/>
              <a:t>is committed to cultural diversity</a:t>
            </a:r>
          </a:p>
          <a:p>
            <a:endParaRPr lang="en-US" sz="1800" dirty="0" smtClean="0"/>
          </a:p>
          <a:p>
            <a:r>
              <a:rPr lang="en-US" sz="1800" dirty="0" smtClean="0"/>
              <a:t>knows </a:t>
            </a:r>
            <a:r>
              <a:rPr lang="en-US" sz="1800" dirty="0"/>
              <a:t>an adult he/she can go to for help</a:t>
            </a:r>
          </a:p>
          <a:p>
            <a:endParaRPr lang="en-US" sz="1800" dirty="0" smtClean="0"/>
          </a:p>
          <a:p>
            <a:r>
              <a:rPr lang="en-US" sz="1800" dirty="0" smtClean="0"/>
              <a:t>feels </a:t>
            </a:r>
            <a:r>
              <a:rPr lang="en-US" sz="1800" dirty="0"/>
              <a:t>satisfied with classes and teachers</a:t>
            </a:r>
          </a:p>
          <a:p>
            <a:endParaRPr lang="en-US" sz="1800" dirty="0" smtClean="0"/>
          </a:p>
          <a:p>
            <a:r>
              <a:rPr lang="en-US" sz="1800" dirty="0" smtClean="0"/>
              <a:t>feels </a:t>
            </a:r>
            <a:r>
              <a:rPr lang="en-US" sz="1800" dirty="0"/>
              <a:t>he/she is learning a great deal in classes</a:t>
            </a:r>
            <a:endParaRPr lang="en-US" sz="1800" dirty="0"/>
          </a:p>
        </p:txBody>
      </p:sp>
      <p:sp>
        <p:nvSpPr>
          <p:cNvPr id="9" name="TextBox 8"/>
          <p:cNvSpPr txBox="1"/>
          <p:nvPr/>
        </p:nvSpPr>
        <p:spPr>
          <a:xfrm>
            <a:off x="1952501" y="6265721"/>
            <a:ext cx="7162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Bef>
                <a:spcPct val="20000"/>
              </a:spcBef>
            </a:pPr>
            <a:r>
              <a:rPr lang="en-US" sz="1400" dirty="0">
                <a:solidFill>
                  <a:prstClr val="black"/>
                </a:solidFill>
              </a:rPr>
              <a:t>D</a:t>
            </a:r>
            <a:r>
              <a:rPr lang="en-US" sz="1400" dirty="0" smtClean="0">
                <a:solidFill>
                  <a:prstClr val="black"/>
                </a:solidFill>
              </a:rPr>
              <a:t>ecember, 2012</a:t>
            </a:r>
            <a:endParaRPr lang="en-US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435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657600" y="76200"/>
            <a:ext cx="5410200" cy="585311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             </a:t>
            </a:r>
            <a:r>
              <a:rPr lang="en-US" sz="2200" i="1" dirty="0" smtClean="0">
                <a:solidFill>
                  <a:schemeClr val="bg1"/>
                </a:solidFill>
                <a:latin typeface="Segoe Print" pitchFamily="2" charset="0"/>
              </a:rPr>
              <a:t>Cultural Inquiry</a:t>
            </a: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endParaRPr lang="en-US" sz="2400" dirty="0" smtClean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White </a:t>
            </a: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Female</a:t>
            </a:r>
            <a:endParaRPr lang="en-US" sz="26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0" indent="0">
              <a:buNone/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Mostly Agree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Mostly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A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gree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0" indent="0">
              <a:buNone/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Segoe Print" pitchFamily="2" charset="0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76200" y="1435100"/>
            <a:ext cx="3389313" cy="4691063"/>
          </a:xfrm>
        </p:spPr>
        <p:txBody>
          <a:bodyPr>
            <a:normAutofit/>
          </a:bodyPr>
          <a:lstStyle/>
          <a:p>
            <a:r>
              <a:rPr lang="en-US" sz="1800" dirty="0"/>
              <a:t>most staff shows her/him respect</a:t>
            </a:r>
          </a:p>
          <a:p>
            <a:endParaRPr lang="en-US" sz="1800" dirty="0" smtClean="0"/>
          </a:p>
          <a:p>
            <a:r>
              <a:rPr lang="en-US" sz="1800" dirty="0" smtClean="0"/>
              <a:t>school </a:t>
            </a:r>
            <a:r>
              <a:rPr lang="en-US" sz="1800" dirty="0"/>
              <a:t>is committed to cultural diversity</a:t>
            </a:r>
          </a:p>
          <a:p>
            <a:endParaRPr lang="en-US" sz="1800" dirty="0" smtClean="0"/>
          </a:p>
          <a:p>
            <a:r>
              <a:rPr lang="en-US" sz="1800" dirty="0" smtClean="0"/>
              <a:t>knows </a:t>
            </a:r>
            <a:r>
              <a:rPr lang="en-US" sz="1800" dirty="0"/>
              <a:t>an adult he/she can go to for help</a:t>
            </a:r>
          </a:p>
          <a:p>
            <a:endParaRPr lang="en-US" sz="1800" dirty="0" smtClean="0"/>
          </a:p>
          <a:p>
            <a:r>
              <a:rPr lang="en-US" sz="1800" dirty="0" smtClean="0"/>
              <a:t>feels </a:t>
            </a:r>
            <a:r>
              <a:rPr lang="en-US" sz="1800" dirty="0"/>
              <a:t>satisfied with classes and teachers</a:t>
            </a:r>
          </a:p>
          <a:p>
            <a:endParaRPr lang="en-US" sz="1800" dirty="0" smtClean="0"/>
          </a:p>
          <a:p>
            <a:r>
              <a:rPr lang="en-US" sz="1800" dirty="0" smtClean="0"/>
              <a:t>feels </a:t>
            </a:r>
            <a:r>
              <a:rPr lang="en-US" sz="1800" dirty="0"/>
              <a:t>he/she is learning a great deal in classes</a:t>
            </a:r>
            <a:endParaRPr lang="en-US" sz="1800" dirty="0"/>
          </a:p>
        </p:txBody>
      </p:sp>
      <p:sp>
        <p:nvSpPr>
          <p:cNvPr id="9" name="TextBox 8"/>
          <p:cNvSpPr txBox="1"/>
          <p:nvPr/>
        </p:nvSpPr>
        <p:spPr>
          <a:xfrm>
            <a:off x="1952501" y="6265721"/>
            <a:ext cx="7162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Bef>
                <a:spcPct val="20000"/>
              </a:spcBef>
            </a:pPr>
            <a:r>
              <a:rPr lang="en-US" sz="1400" dirty="0">
                <a:solidFill>
                  <a:prstClr val="black"/>
                </a:solidFill>
              </a:rPr>
              <a:t>D</a:t>
            </a:r>
            <a:r>
              <a:rPr lang="en-US" sz="1400" dirty="0" smtClean="0">
                <a:solidFill>
                  <a:prstClr val="black"/>
                </a:solidFill>
              </a:rPr>
              <a:t>ecember, 2012</a:t>
            </a:r>
            <a:endParaRPr lang="en-US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823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657600" y="76200"/>
            <a:ext cx="5410200" cy="585311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             </a:t>
            </a:r>
            <a:r>
              <a:rPr lang="en-US" sz="2200" i="1" dirty="0" smtClean="0">
                <a:solidFill>
                  <a:schemeClr val="bg1"/>
                </a:solidFill>
                <a:latin typeface="Segoe Print" pitchFamily="2" charset="0"/>
              </a:rPr>
              <a:t>Cultural Inquiry</a:t>
            </a: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endParaRPr lang="en-US" sz="2400" dirty="0" smtClean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White Female</a:t>
            </a:r>
            <a:endParaRPr lang="en-US" sz="26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0" indent="0">
              <a:buNone/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0" indent="0">
              <a:buNone/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Segoe Print" pitchFamily="2" charset="0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76200" y="1435100"/>
            <a:ext cx="3389313" cy="4691063"/>
          </a:xfrm>
        </p:spPr>
        <p:txBody>
          <a:bodyPr>
            <a:normAutofit/>
          </a:bodyPr>
          <a:lstStyle/>
          <a:p>
            <a:r>
              <a:rPr lang="en-US" sz="1800" dirty="0"/>
              <a:t>most staff shows her/him respect</a:t>
            </a:r>
          </a:p>
          <a:p>
            <a:endParaRPr lang="en-US" sz="1800" dirty="0" smtClean="0"/>
          </a:p>
          <a:p>
            <a:r>
              <a:rPr lang="en-US" sz="1800" dirty="0" smtClean="0"/>
              <a:t>school </a:t>
            </a:r>
            <a:r>
              <a:rPr lang="en-US" sz="1800" dirty="0"/>
              <a:t>is committed to cultural diversity</a:t>
            </a:r>
          </a:p>
          <a:p>
            <a:endParaRPr lang="en-US" sz="1800" dirty="0" smtClean="0"/>
          </a:p>
          <a:p>
            <a:r>
              <a:rPr lang="en-US" sz="1800" dirty="0" smtClean="0"/>
              <a:t>knows </a:t>
            </a:r>
            <a:r>
              <a:rPr lang="en-US" sz="1800" dirty="0"/>
              <a:t>an adult he/she can go to for help</a:t>
            </a:r>
          </a:p>
          <a:p>
            <a:endParaRPr lang="en-US" sz="1800" dirty="0" smtClean="0"/>
          </a:p>
          <a:p>
            <a:r>
              <a:rPr lang="en-US" sz="1800" dirty="0" smtClean="0"/>
              <a:t>feels </a:t>
            </a:r>
            <a:r>
              <a:rPr lang="en-US" sz="1800" dirty="0"/>
              <a:t>satisfied with classes and teachers</a:t>
            </a:r>
          </a:p>
          <a:p>
            <a:endParaRPr lang="en-US" sz="1800" dirty="0" smtClean="0"/>
          </a:p>
          <a:p>
            <a:r>
              <a:rPr lang="en-US" sz="1800" dirty="0" smtClean="0"/>
              <a:t>feels </a:t>
            </a:r>
            <a:r>
              <a:rPr lang="en-US" sz="1800" dirty="0"/>
              <a:t>he/she is learning a great deal in classes</a:t>
            </a:r>
            <a:endParaRPr lang="en-US" sz="1800" dirty="0"/>
          </a:p>
        </p:txBody>
      </p:sp>
      <p:sp>
        <p:nvSpPr>
          <p:cNvPr id="9" name="TextBox 8"/>
          <p:cNvSpPr txBox="1"/>
          <p:nvPr/>
        </p:nvSpPr>
        <p:spPr>
          <a:xfrm>
            <a:off x="1952501" y="6265721"/>
            <a:ext cx="7162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Bef>
                <a:spcPct val="20000"/>
              </a:spcBef>
            </a:pPr>
            <a:r>
              <a:rPr lang="en-US" sz="1400" dirty="0">
                <a:solidFill>
                  <a:prstClr val="black"/>
                </a:solidFill>
              </a:rPr>
              <a:t>D</a:t>
            </a:r>
            <a:r>
              <a:rPr lang="en-US" sz="1400" dirty="0" smtClean="0">
                <a:solidFill>
                  <a:prstClr val="black"/>
                </a:solidFill>
              </a:rPr>
              <a:t>ecember, 2012</a:t>
            </a:r>
            <a:endParaRPr lang="en-US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398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657600" y="76200"/>
            <a:ext cx="5410200" cy="585311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             </a:t>
            </a:r>
            <a:r>
              <a:rPr lang="en-US" sz="2200" i="1" dirty="0" smtClean="0">
                <a:solidFill>
                  <a:schemeClr val="bg1"/>
                </a:solidFill>
                <a:latin typeface="Segoe Print" pitchFamily="2" charset="0"/>
              </a:rPr>
              <a:t>Cultural Inquiry</a:t>
            </a: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endParaRPr lang="en-US" sz="2400" dirty="0" smtClean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White</a:t>
            </a: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M</a:t>
            </a: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ale</a:t>
            </a:r>
            <a:endParaRPr lang="en-US" sz="26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0" indent="0">
              <a:buNone/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Mostly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A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gree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Mostly Agree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Mostly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A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gree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0" indent="0">
              <a:buNone/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Segoe Print" pitchFamily="2" charset="0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76200" y="1435100"/>
            <a:ext cx="3389313" cy="4691063"/>
          </a:xfrm>
        </p:spPr>
        <p:txBody>
          <a:bodyPr>
            <a:normAutofit/>
          </a:bodyPr>
          <a:lstStyle/>
          <a:p>
            <a:r>
              <a:rPr lang="en-US" sz="1800" dirty="0"/>
              <a:t>most staff shows her/him respect</a:t>
            </a:r>
          </a:p>
          <a:p>
            <a:endParaRPr lang="en-US" sz="1800" dirty="0" smtClean="0"/>
          </a:p>
          <a:p>
            <a:r>
              <a:rPr lang="en-US" sz="1800" dirty="0" smtClean="0"/>
              <a:t>school </a:t>
            </a:r>
            <a:r>
              <a:rPr lang="en-US" sz="1800" dirty="0"/>
              <a:t>is committed to cultural diversity</a:t>
            </a:r>
          </a:p>
          <a:p>
            <a:endParaRPr lang="en-US" sz="1800" dirty="0" smtClean="0"/>
          </a:p>
          <a:p>
            <a:r>
              <a:rPr lang="en-US" sz="1800" dirty="0" smtClean="0"/>
              <a:t>knows </a:t>
            </a:r>
            <a:r>
              <a:rPr lang="en-US" sz="1800" dirty="0"/>
              <a:t>an adult he/she can go to for help</a:t>
            </a:r>
          </a:p>
          <a:p>
            <a:endParaRPr lang="en-US" sz="1800" dirty="0" smtClean="0"/>
          </a:p>
          <a:p>
            <a:r>
              <a:rPr lang="en-US" sz="1800" dirty="0" smtClean="0"/>
              <a:t>feels </a:t>
            </a:r>
            <a:r>
              <a:rPr lang="en-US" sz="1800" dirty="0"/>
              <a:t>satisfied with classes and teachers</a:t>
            </a:r>
          </a:p>
          <a:p>
            <a:endParaRPr lang="en-US" sz="1800" dirty="0" smtClean="0"/>
          </a:p>
          <a:p>
            <a:r>
              <a:rPr lang="en-US" sz="1800" dirty="0" smtClean="0"/>
              <a:t>feels </a:t>
            </a:r>
            <a:r>
              <a:rPr lang="en-US" sz="1800" dirty="0"/>
              <a:t>he/she is learning a great deal in classes</a:t>
            </a:r>
            <a:endParaRPr lang="en-US" sz="1800" dirty="0"/>
          </a:p>
        </p:txBody>
      </p:sp>
      <p:sp>
        <p:nvSpPr>
          <p:cNvPr id="9" name="TextBox 8"/>
          <p:cNvSpPr txBox="1"/>
          <p:nvPr/>
        </p:nvSpPr>
        <p:spPr>
          <a:xfrm>
            <a:off x="1952501" y="6265721"/>
            <a:ext cx="7162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Bef>
                <a:spcPct val="20000"/>
              </a:spcBef>
            </a:pPr>
            <a:r>
              <a:rPr lang="en-US" sz="1400" dirty="0">
                <a:solidFill>
                  <a:prstClr val="black"/>
                </a:solidFill>
              </a:rPr>
              <a:t>D</a:t>
            </a:r>
            <a:r>
              <a:rPr lang="en-US" sz="1400" dirty="0" smtClean="0">
                <a:solidFill>
                  <a:prstClr val="black"/>
                </a:solidFill>
              </a:rPr>
              <a:t>ecember, 2012</a:t>
            </a:r>
            <a:endParaRPr lang="en-US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661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657600" y="76200"/>
            <a:ext cx="5410200" cy="585311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             </a:t>
            </a:r>
            <a:r>
              <a:rPr lang="en-US" sz="2200" i="1" dirty="0" smtClean="0">
                <a:solidFill>
                  <a:schemeClr val="bg1"/>
                </a:solidFill>
                <a:latin typeface="Segoe Print" pitchFamily="2" charset="0"/>
              </a:rPr>
              <a:t>Cultural Inquiry</a:t>
            </a: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endParaRPr lang="en-US" sz="2400" dirty="0" smtClean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White </a:t>
            </a: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M</a:t>
            </a: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ale</a:t>
            </a:r>
            <a:endParaRPr lang="en-US" sz="26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0" indent="0">
              <a:buNone/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0" indent="0">
              <a:buNone/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Segoe Print" pitchFamily="2" charset="0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76200" y="1435100"/>
            <a:ext cx="3389313" cy="4691063"/>
          </a:xfrm>
        </p:spPr>
        <p:txBody>
          <a:bodyPr>
            <a:normAutofit/>
          </a:bodyPr>
          <a:lstStyle/>
          <a:p>
            <a:r>
              <a:rPr lang="en-US" sz="1800" dirty="0"/>
              <a:t>most staff shows her/him respect</a:t>
            </a:r>
          </a:p>
          <a:p>
            <a:endParaRPr lang="en-US" sz="1800" dirty="0" smtClean="0"/>
          </a:p>
          <a:p>
            <a:r>
              <a:rPr lang="en-US" sz="1800" dirty="0" smtClean="0"/>
              <a:t>school </a:t>
            </a:r>
            <a:r>
              <a:rPr lang="en-US" sz="1800" dirty="0"/>
              <a:t>is committed to cultural diversity</a:t>
            </a:r>
          </a:p>
          <a:p>
            <a:endParaRPr lang="en-US" sz="1800" dirty="0" smtClean="0"/>
          </a:p>
          <a:p>
            <a:r>
              <a:rPr lang="en-US" sz="1800" dirty="0" smtClean="0"/>
              <a:t>knows </a:t>
            </a:r>
            <a:r>
              <a:rPr lang="en-US" sz="1800" dirty="0"/>
              <a:t>an adult he/she can go to for help</a:t>
            </a:r>
          </a:p>
          <a:p>
            <a:endParaRPr lang="en-US" sz="1800" dirty="0" smtClean="0"/>
          </a:p>
          <a:p>
            <a:r>
              <a:rPr lang="en-US" sz="1800" dirty="0" smtClean="0"/>
              <a:t>feels </a:t>
            </a:r>
            <a:r>
              <a:rPr lang="en-US" sz="1800" dirty="0"/>
              <a:t>satisfied with classes and teachers</a:t>
            </a:r>
          </a:p>
          <a:p>
            <a:endParaRPr lang="en-US" sz="1800" dirty="0" smtClean="0"/>
          </a:p>
          <a:p>
            <a:r>
              <a:rPr lang="en-US" sz="1800" dirty="0" smtClean="0"/>
              <a:t>feels </a:t>
            </a:r>
            <a:r>
              <a:rPr lang="en-US" sz="1800" dirty="0"/>
              <a:t>he/she is learning a great deal in classes</a:t>
            </a:r>
            <a:endParaRPr lang="en-US" sz="1800" dirty="0"/>
          </a:p>
        </p:txBody>
      </p:sp>
      <p:sp>
        <p:nvSpPr>
          <p:cNvPr id="9" name="TextBox 8"/>
          <p:cNvSpPr txBox="1"/>
          <p:nvPr/>
        </p:nvSpPr>
        <p:spPr>
          <a:xfrm>
            <a:off x="1952501" y="6265721"/>
            <a:ext cx="7162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Bef>
                <a:spcPct val="20000"/>
              </a:spcBef>
            </a:pPr>
            <a:r>
              <a:rPr lang="en-US" sz="1400" dirty="0">
                <a:solidFill>
                  <a:prstClr val="black"/>
                </a:solidFill>
              </a:rPr>
              <a:t>D</a:t>
            </a:r>
            <a:r>
              <a:rPr lang="en-US" sz="1400" dirty="0" smtClean="0">
                <a:solidFill>
                  <a:prstClr val="black"/>
                </a:solidFill>
              </a:rPr>
              <a:t>ecember, 2012</a:t>
            </a:r>
            <a:endParaRPr lang="en-US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016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2743200"/>
            <a:ext cx="3657600" cy="1981200"/>
          </a:xfrm>
        </p:spPr>
        <p:txBody>
          <a:bodyPr>
            <a:noAutofit/>
          </a:bodyPr>
          <a:lstStyle/>
          <a:p>
            <a:r>
              <a:rPr lang="en-US" sz="2400" b="0" dirty="0" smtClean="0"/>
              <a:t>Grade 6 Urban Learners respond to basic questions about personal, social and </a:t>
            </a:r>
            <a:br>
              <a:rPr lang="en-US" sz="2400" b="0" dirty="0" smtClean="0"/>
            </a:br>
            <a:r>
              <a:rPr lang="en-US" sz="2400" b="0" dirty="0" smtClean="0"/>
              <a:t>cultural comfort in school.</a:t>
            </a:r>
            <a:endParaRPr lang="en-US" sz="2400" b="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733800" y="1600200"/>
            <a:ext cx="3733800" cy="1676401"/>
          </a:xfrm>
        </p:spPr>
        <p:txBody>
          <a:bodyPr/>
          <a:lstStyle/>
          <a:p>
            <a:pPr marL="0" indent="0">
              <a:buNone/>
            </a:pPr>
            <a:r>
              <a:rPr lang="en-US" i="1" dirty="0" smtClean="0">
                <a:solidFill>
                  <a:srgbClr val="FF0000"/>
                </a:solidFill>
                <a:latin typeface="Segoe Print" pitchFamily="2" charset="0"/>
              </a:rPr>
              <a:t>Cultural Inquiry</a:t>
            </a:r>
          </a:p>
          <a:p>
            <a:pPr marL="0" indent="0">
              <a:buNone/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0" indent="0">
              <a:buNone/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Segoe Print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52501" y="6265721"/>
            <a:ext cx="7162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Bef>
                <a:spcPct val="20000"/>
              </a:spcBef>
            </a:pPr>
            <a:r>
              <a:rPr lang="en-US" sz="1400" dirty="0">
                <a:solidFill>
                  <a:schemeClr val="tx2"/>
                </a:solidFill>
              </a:rPr>
              <a:t>D</a:t>
            </a:r>
            <a:r>
              <a:rPr lang="en-US" sz="1400" dirty="0" smtClean="0">
                <a:solidFill>
                  <a:schemeClr val="tx2"/>
                </a:solidFill>
              </a:rPr>
              <a:t>ecember, 2012</a:t>
            </a:r>
            <a:endParaRPr lang="en-US" sz="1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273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04800" y="2895600"/>
            <a:ext cx="2590800" cy="116205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Vance Holmes</a:t>
            </a:r>
            <a:endParaRPr lang="en-US" sz="28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733800" y="1600200"/>
            <a:ext cx="3733800" cy="1676401"/>
          </a:xfrm>
        </p:spPr>
        <p:txBody>
          <a:bodyPr/>
          <a:lstStyle/>
          <a:p>
            <a:pPr marL="0" indent="0">
              <a:buNone/>
            </a:pPr>
            <a:r>
              <a:rPr lang="en-US" i="1" dirty="0" smtClean="0">
                <a:solidFill>
                  <a:srgbClr val="FF0000"/>
                </a:solidFill>
                <a:latin typeface="Segoe Print" pitchFamily="2" charset="0"/>
              </a:rPr>
              <a:t>Cultural Inquiry</a:t>
            </a:r>
          </a:p>
          <a:p>
            <a:pPr marL="0" indent="0">
              <a:buNone/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0" indent="0">
              <a:buNone/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Segoe Print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52501" y="6265721"/>
            <a:ext cx="7162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Bef>
                <a:spcPct val="20000"/>
              </a:spcBef>
            </a:pPr>
            <a:r>
              <a:rPr lang="en-US" sz="1400" dirty="0">
                <a:solidFill>
                  <a:schemeClr val="tx2">
                    <a:lumMod val="75000"/>
                  </a:schemeClr>
                </a:solidFill>
              </a:rPr>
              <a:t>D</a:t>
            </a: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</a:rPr>
              <a:t>ecember, 2012</a:t>
            </a:r>
            <a:endParaRPr lang="en-US" sz="1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59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657600" y="76200"/>
            <a:ext cx="5410200" cy="585311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             </a:t>
            </a:r>
            <a:r>
              <a:rPr lang="en-US" sz="2200" i="1" dirty="0" smtClean="0">
                <a:solidFill>
                  <a:schemeClr val="bg1"/>
                </a:solidFill>
                <a:latin typeface="Segoe Print" pitchFamily="2" charset="0"/>
              </a:rPr>
              <a:t>Cultural Inquiry</a:t>
            </a: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endParaRPr lang="en-US" sz="2400" dirty="0" smtClean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African American Female</a:t>
            </a:r>
            <a:endParaRPr lang="en-US" sz="26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0" indent="0">
              <a:buNone/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Mostly Disagree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Mostly Disagree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0" indent="0">
              <a:buNone/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Segoe Print" pitchFamily="2" charset="0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76200" y="1435100"/>
            <a:ext cx="3389313" cy="4691063"/>
          </a:xfrm>
        </p:spPr>
        <p:txBody>
          <a:bodyPr>
            <a:normAutofit/>
          </a:bodyPr>
          <a:lstStyle/>
          <a:p>
            <a:r>
              <a:rPr lang="en-US" sz="1800" dirty="0"/>
              <a:t>most staff shows her/him respect</a:t>
            </a:r>
          </a:p>
          <a:p>
            <a:endParaRPr lang="en-US" sz="1800" dirty="0" smtClean="0"/>
          </a:p>
          <a:p>
            <a:r>
              <a:rPr lang="en-US" sz="1800" dirty="0" smtClean="0"/>
              <a:t>school </a:t>
            </a:r>
            <a:r>
              <a:rPr lang="en-US" sz="1800" dirty="0"/>
              <a:t>is committed to cultural diversity</a:t>
            </a:r>
          </a:p>
          <a:p>
            <a:endParaRPr lang="en-US" sz="1800" dirty="0" smtClean="0"/>
          </a:p>
          <a:p>
            <a:r>
              <a:rPr lang="en-US" sz="1800" dirty="0" smtClean="0"/>
              <a:t>knows </a:t>
            </a:r>
            <a:r>
              <a:rPr lang="en-US" sz="1800" dirty="0"/>
              <a:t>an adult he/she can go to for help</a:t>
            </a:r>
          </a:p>
          <a:p>
            <a:endParaRPr lang="en-US" sz="1800" dirty="0" smtClean="0"/>
          </a:p>
          <a:p>
            <a:r>
              <a:rPr lang="en-US" sz="1800" dirty="0" smtClean="0"/>
              <a:t>feels </a:t>
            </a:r>
            <a:r>
              <a:rPr lang="en-US" sz="1800" dirty="0"/>
              <a:t>satisfied with classes and teachers</a:t>
            </a:r>
          </a:p>
          <a:p>
            <a:endParaRPr lang="en-US" sz="1800" dirty="0" smtClean="0"/>
          </a:p>
          <a:p>
            <a:r>
              <a:rPr lang="en-US" sz="1800" dirty="0" smtClean="0"/>
              <a:t>feels </a:t>
            </a:r>
            <a:r>
              <a:rPr lang="en-US" sz="1800" dirty="0"/>
              <a:t>he/she is learning a great deal in classes</a:t>
            </a:r>
            <a:endParaRPr lang="en-US" sz="1800" dirty="0"/>
          </a:p>
        </p:txBody>
      </p:sp>
      <p:sp>
        <p:nvSpPr>
          <p:cNvPr id="9" name="TextBox 8"/>
          <p:cNvSpPr txBox="1"/>
          <p:nvPr/>
        </p:nvSpPr>
        <p:spPr>
          <a:xfrm>
            <a:off x="1952501" y="6265721"/>
            <a:ext cx="7162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Bef>
                <a:spcPct val="20000"/>
              </a:spcBef>
            </a:pPr>
            <a:r>
              <a:rPr lang="en-US" sz="1400" dirty="0">
                <a:solidFill>
                  <a:prstClr val="black"/>
                </a:solidFill>
              </a:rPr>
              <a:t>D</a:t>
            </a:r>
            <a:r>
              <a:rPr lang="en-US" sz="1400" dirty="0" smtClean="0">
                <a:solidFill>
                  <a:prstClr val="black"/>
                </a:solidFill>
              </a:rPr>
              <a:t>ecember, 2012</a:t>
            </a:r>
            <a:endParaRPr lang="en-US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435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657600" y="76200"/>
            <a:ext cx="5410200" cy="585311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             </a:t>
            </a:r>
            <a:r>
              <a:rPr lang="en-US" sz="2200" i="1" dirty="0" smtClean="0">
                <a:solidFill>
                  <a:schemeClr val="bg1"/>
                </a:solidFill>
                <a:latin typeface="Segoe Print" pitchFamily="2" charset="0"/>
              </a:rPr>
              <a:t>Cultural Inquiry</a:t>
            </a: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endParaRPr lang="en-US" sz="2400" dirty="0" smtClean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African American Female</a:t>
            </a:r>
            <a:endParaRPr lang="en-US" sz="26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0" indent="0">
              <a:buNone/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Mostly Disagree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Mostly Disagree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0" indent="0">
              <a:buNone/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Segoe Print" pitchFamily="2" charset="0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76200" y="1435100"/>
            <a:ext cx="3389313" cy="4691063"/>
          </a:xfrm>
        </p:spPr>
        <p:txBody>
          <a:bodyPr>
            <a:normAutofit/>
          </a:bodyPr>
          <a:lstStyle/>
          <a:p>
            <a:r>
              <a:rPr lang="en-US" sz="1800" dirty="0"/>
              <a:t>most staff shows her/him respect</a:t>
            </a:r>
          </a:p>
          <a:p>
            <a:endParaRPr lang="en-US" sz="1800" dirty="0" smtClean="0"/>
          </a:p>
          <a:p>
            <a:r>
              <a:rPr lang="en-US" sz="1800" dirty="0" smtClean="0"/>
              <a:t>school </a:t>
            </a:r>
            <a:r>
              <a:rPr lang="en-US" sz="1800" dirty="0"/>
              <a:t>is committed to cultural diversity</a:t>
            </a:r>
          </a:p>
          <a:p>
            <a:endParaRPr lang="en-US" sz="1800" dirty="0" smtClean="0"/>
          </a:p>
          <a:p>
            <a:r>
              <a:rPr lang="en-US" sz="1800" dirty="0" smtClean="0"/>
              <a:t>knows </a:t>
            </a:r>
            <a:r>
              <a:rPr lang="en-US" sz="1800" dirty="0"/>
              <a:t>an adult he/she can go to for help</a:t>
            </a:r>
          </a:p>
          <a:p>
            <a:endParaRPr lang="en-US" sz="1800" dirty="0" smtClean="0"/>
          </a:p>
          <a:p>
            <a:r>
              <a:rPr lang="en-US" sz="1800" dirty="0" smtClean="0"/>
              <a:t>feels </a:t>
            </a:r>
            <a:r>
              <a:rPr lang="en-US" sz="1800" dirty="0"/>
              <a:t>satisfied with classes and teachers</a:t>
            </a:r>
          </a:p>
          <a:p>
            <a:endParaRPr lang="en-US" sz="1800" dirty="0" smtClean="0"/>
          </a:p>
          <a:p>
            <a:r>
              <a:rPr lang="en-US" sz="1800" dirty="0" smtClean="0"/>
              <a:t>feels </a:t>
            </a:r>
            <a:r>
              <a:rPr lang="en-US" sz="1800" dirty="0"/>
              <a:t>he/she is learning a great deal in classes</a:t>
            </a:r>
            <a:endParaRPr lang="en-US" sz="1800" dirty="0"/>
          </a:p>
        </p:txBody>
      </p:sp>
      <p:sp>
        <p:nvSpPr>
          <p:cNvPr id="9" name="TextBox 8"/>
          <p:cNvSpPr txBox="1"/>
          <p:nvPr/>
        </p:nvSpPr>
        <p:spPr>
          <a:xfrm>
            <a:off x="1952501" y="6265721"/>
            <a:ext cx="7162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Bef>
                <a:spcPct val="20000"/>
              </a:spcBef>
            </a:pPr>
            <a:r>
              <a:rPr lang="en-US" sz="1400" dirty="0">
                <a:solidFill>
                  <a:prstClr val="black"/>
                </a:solidFill>
              </a:rPr>
              <a:t>D</a:t>
            </a:r>
            <a:r>
              <a:rPr lang="en-US" sz="1400" dirty="0" smtClean="0">
                <a:solidFill>
                  <a:prstClr val="black"/>
                </a:solidFill>
              </a:rPr>
              <a:t>ecember, 2012</a:t>
            </a:r>
            <a:endParaRPr lang="en-US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016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2743200"/>
            <a:ext cx="3657600" cy="1981200"/>
          </a:xfrm>
        </p:spPr>
        <p:txBody>
          <a:bodyPr>
            <a:noAutofit/>
          </a:bodyPr>
          <a:lstStyle/>
          <a:p>
            <a:r>
              <a:rPr lang="en-US" sz="2400" b="0" dirty="0" smtClean="0"/>
              <a:t>Grade 6 Urban Learners respond to basic questions about personal, social and </a:t>
            </a:r>
            <a:br>
              <a:rPr lang="en-US" sz="2400" b="0" dirty="0" smtClean="0"/>
            </a:br>
            <a:r>
              <a:rPr lang="en-US" sz="2400" b="0" dirty="0" smtClean="0"/>
              <a:t>cultural comfort in school.</a:t>
            </a:r>
            <a:endParaRPr lang="en-US" sz="2400" b="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733800" y="1600200"/>
            <a:ext cx="3733800" cy="1676401"/>
          </a:xfrm>
        </p:spPr>
        <p:txBody>
          <a:bodyPr/>
          <a:lstStyle/>
          <a:p>
            <a:pPr marL="0" indent="0">
              <a:buNone/>
            </a:pPr>
            <a:r>
              <a:rPr lang="en-US" i="1" dirty="0" smtClean="0">
                <a:solidFill>
                  <a:srgbClr val="FF0000"/>
                </a:solidFill>
                <a:latin typeface="Segoe Print" pitchFamily="2" charset="0"/>
              </a:rPr>
              <a:t>Cultural Inquiry</a:t>
            </a:r>
          </a:p>
          <a:p>
            <a:pPr marL="0" indent="0">
              <a:buNone/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0" indent="0">
              <a:buNone/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Segoe Print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52501" y="6265721"/>
            <a:ext cx="7162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Bef>
                <a:spcPct val="20000"/>
              </a:spcBef>
            </a:pPr>
            <a:r>
              <a:rPr lang="en-US" sz="1400" dirty="0">
                <a:solidFill>
                  <a:schemeClr val="tx2"/>
                </a:solidFill>
              </a:rPr>
              <a:t>D</a:t>
            </a:r>
            <a:r>
              <a:rPr lang="en-US" sz="1400" dirty="0" smtClean="0">
                <a:solidFill>
                  <a:schemeClr val="tx2"/>
                </a:solidFill>
              </a:rPr>
              <a:t>ecember, 2012</a:t>
            </a: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5" name="Content Placeholder 6"/>
          <p:cNvSpPr txBox="1">
            <a:spLocks/>
          </p:cNvSpPr>
          <p:nvPr/>
        </p:nvSpPr>
        <p:spPr>
          <a:xfrm>
            <a:off x="3657600" y="76200"/>
            <a:ext cx="5410200" cy="58531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dirty="0" smtClean="0"/>
              <a:t>               </a:t>
            </a:r>
            <a:r>
              <a:rPr lang="en-US" sz="2200" i="1" dirty="0" smtClean="0">
                <a:solidFill>
                  <a:schemeClr val="bg1"/>
                </a:solidFill>
                <a:latin typeface="Segoe Print" pitchFamily="2" charset="0"/>
              </a:rPr>
              <a:t>Cultural Inquiry</a:t>
            </a:r>
          </a:p>
        </p:txBody>
      </p:sp>
    </p:spTree>
    <p:extLst>
      <p:ext uri="{BB962C8B-B14F-4D97-AF65-F5344CB8AC3E}">
        <p14:creationId xmlns:p14="http://schemas.microsoft.com/office/powerpoint/2010/main" val="330004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657600" y="76200"/>
            <a:ext cx="5410200" cy="585311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             </a:t>
            </a:r>
            <a:r>
              <a:rPr lang="en-US" sz="2200" i="1" dirty="0" smtClean="0">
                <a:solidFill>
                  <a:schemeClr val="bg1"/>
                </a:solidFill>
                <a:latin typeface="Segoe Print" pitchFamily="2" charset="0"/>
              </a:rPr>
              <a:t>Cultural Inquiry</a:t>
            </a: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endParaRPr lang="en-US" sz="2400" dirty="0" smtClean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African American Female</a:t>
            </a:r>
            <a:endParaRPr lang="en-US" sz="26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0" indent="0">
              <a:buNone/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Mostly Disagree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Mostly Disagree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0" indent="0">
              <a:buNone/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Segoe Print" pitchFamily="2" charset="0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76200" y="1435100"/>
            <a:ext cx="3389313" cy="4691063"/>
          </a:xfrm>
        </p:spPr>
        <p:txBody>
          <a:bodyPr>
            <a:normAutofit/>
          </a:bodyPr>
          <a:lstStyle/>
          <a:p>
            <a:r>
              <a:rPr lang="en-US" sz="1800" dirty="0"/>
              <a:t>most staff shows her/him respect</a:t>
            </a:r>
          </a:p>
          <a:p>
            <a:endParaRPr lang="en-US" sz="1800" dirty="0" smtClean="0"/>
          </a:p>
          <a:p>
            <a:r>
              <a:rPr lang="en-US" sz="1800" dirty="0" smtClean="0"/>
              <a:t>school </a:t>
            </a:r>
            <a:r>
              <a:rPr lang="en-US" sz="1800" dirty="0"/>
              <a:t>is committed to cultural diversity</a:t>
            </a:r>
          </a:p>
          <a:p>
            <a:endParaRPr lang="en-US" sz="1800" dirty="0" smtClean="0"/>
          </a:p>
          <a:p>
            <a:r>
              <a:rPr lang="en-US" sz="1800" dirty="0" smtClean="0"/>
              <a:t>knows </a:t>
            </a:r>
            <a:r>
              <a:rPr lang="en-US" sz="1800" dirty="0"/>
              <a:t>an adult he/she can go to for help</a:t>
            </a:r>
          </a:p>
          <a:p>
            <a:endParaRPr lang="en-US" sz="1800" dirty="0" smtClean="0"/>
          </a:p>
          <a:p>
            <a:r>
              <a:rPr lang="en-US" sz="1800" dirty="0" smtClean="0"/>
              <a:t>feels </a:t>
            </a:r>
            <a:r>
              <a:rPr lang="en-US" sz="1800" dirty="0"/>
              <a:t>satisfied with classes and teachers</a:t>
            </a:r>
          </a:p>
          <a:p>
            <a:endParaRPr lang="en-US" sz="1800" dirty="0" smtClean="0"/>
          </a:p>
          <a:p>
            <a:r>
              <a:rPr lang="en-US" sz="1800" dirty="0" smtClean="0"/>
              <a:t>feels </a:t>
            </a:r>
            <a:r>
              <a:rPr lang="en-US" sz="1800" dirty="0"/>
              <a:t>he/she is learning a great deal in classes</a:t>
            </a:r>
            <a:endParaRPr lang="en-US" sz="1800" dirty="0"/>
          </a:p>
        </p:txBody>
      </p:sp>
      <p:sp>
        <p:nvSpPr>
          <p:cNvPr id="9" name="TextBox 8"/>
          <p:cNvSpPr txBox="1"/>
          <p:nvPr/>
        </p:nvSpPr>
        <p:spPr>
          <a:xfrm>
            <a:off x="1952501" y="6265721"/>
            <a:ext cx="7162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Bef>
                <a:spcPct val="20000"/>
              </a:spcBef>
            </a:pPr>
            <a:r>
              <a:rPr lang="en-US" sz="1400" dirty="0">
                <a:solidFill>
                  <a:prstClr val="black"/>
                </a:solidFill>
              </a:rPr>
              <a:t>D</a:t>
            </a:r>
            <a:r>
              <a:rPr lang="en-US" sz="1400" dirty="0" smtClean="0">
                <a:solidFill>
                  <a:prstClr val="black"/>
                </a:solidFill>
              </a:rPr>
              <a:t>ecember, 2012</a:t>
            </a:r>
            <a:endParaRPr lang="en-US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246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657600" y="76200"/>
            <a:ext cx="5410200" cy="585311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             </a:t>
            </a:r>
            <a:r>
              <a:rPr lang="en-US" sz="2200" i="1" dirty="0" smtClean="0">
                <a:solidFill>
                  <a:schemeClr val="bg1"/>
                </a:solidFill>
                <a:latin typeface="Segoe Print" pitchFamily="2" charset="0"/>
              </a:rPr>
              <a:t>Cultural Inquiry</a:t>
            </a: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endParaRPr lang="en-US" sz="2400" dirty="0" smtClean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African American Female</a:t>
            </a:r>
            <a:endParaRPr lang="en-US" sz="26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0" indent="0">
              <a:buNone/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Mostly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Disagree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Mostly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A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gree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0" indent="0">
              <a:buNone/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Segoe Print" pitchFamily="2" charset="0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76200" y="1435100"/>
            <a:ext cx="3389313" cy="4691063"/>
          </a:xfrm>
        </p:spPr>
        <p:txBody>
          <a:bodyPr>
            <a:normAutofit/>
          </a:bodyPr>
          <a:lstStyle/>
          <a:p>
            <a:r>
              <a:rPr lang="en-US" sz="1800" dirty="0"/>
              <a:t>most staff shows her/him respect</a:t>
            </a:r>
          </a:p>
          <a:p>
            <a:endParaRPr lang="en-US" sz="1800" dirty="0" smtClean="0"/>
          </a:p>
          <a:p>
            <a:r>
              <a:rPr lang="en-US" sz="1800" dirty="0" smtClean="0"/>
              <a:t>school </a:t>
            </a:r>
            <a:r>
              <a:rPr lang="en-US" sz="1800" dirty="0"/>
              <a:t>is committed to cultural diversity</a:t>
            </a:r>
          </a:p>
          <a:p>
            <a:endParaRPr lang="en-US" sz="1800" dirty="0" smtClean="0"/>
          </a:p>
          <a:p>
            <a:r>
              <a:rPr lang="en-US" sz="1800" dirty="0" smtClean="0"/>
              <a:t>knows </a:t>
            </a:r>
            <a:r>
              <a:rPr lang="en-US" sz="1800" dirty="0"/>
              <a:t>an adult he/she can go to for help</a:t>
            </a:r>
          </a:p>
          <a:p>
            <a:endParaRPr lang="en-US" sz="1800" dirty="0" smtClean="0"/>
          </a:p>
          <a:p>
            <a:r>
              <a:rPr lang="en-US" sz="1800" dirty="0" smtClean="0"/>
              <a:t>feels </a:t>
            </a:r>
            <a:r>
              <a:rPr lang="en-US" sz="1800" dirty="0"/>
              <a:t>satisfied with classes and teachers</a:t>
            </a:r>
          </a:p>
          <a:p>
            <a:endParaRPr lang="en-US" sz="1800" dirty="0" smtClean="0"/>
          </a:p>
          <a:p>
            <a:r>
              <a:rPr lang="en-US" sz="1800" dirty="0" smtClean="0"/>
              <a:t>feels </a:t>
            </a:r>
            <a:r>
              <a:rPr lang="en-US" sz="1800" dirty="0"/>
              <a:t>he/she is learning a great deal in classes</a:t>
            </a:r>
            <a:endParaRPr lang="en-US" sz="1800" dirty="0"/>
          </a:p>
        </p:txBody>
      </p:sp>
      <p:sp>
        <p:nvSpPr>
          <p:cNvPr id="9" name="TextBox 8"/>
          <p:cNvSpPr txBox="1"/>
          <p:nvPr/>
        </p:nvSpPr>
        <p:spPr>
          <a:xfrm>
            <a:off x="1952501" y="6265721"/>
            <a:ext cx="7162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Bef>
                <a:spcPct val="20000"/>
              </a:spcBef>
            </a:pPr>
            <a:r>
              <a:rPr lang="en-US" sz="1400" dirty="0">
                <a:solidFill>
                  <a:prstClr val="black"/>
                </a:solidFill>
              </a:rPr>
              <a:t>D</a:t>
            </a:r>
            <a:r>
              <a:rPr lang="en-US" sz="1400" dirty="0" smtClean="0">
                <a:solidFill>
                  <a:prstClr val="black"/>
                </a:solidFill>
              </a:rPr>
              <a:t>ecember, 2012</a:t>
            </a:r>
            <a:endParaRPr lang="en-US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056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657600" y="76200"/>
            <a:ext cx="5410200" cy="585311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             </a:t>
            </a:r>
            <a:r>
              <a:rPr lang="en-US" sz="2200" i="1" dirty="0" smtClean="0">
                <a:solidFill>
                  <a:schemeClr val="bg1"/>
                </a:solidFill>
                <a:latin typeface="Segoe Print" pitchFamily="2" charset="0"/>
              </a:rPr>
              <a:t>Cultural Inquiry</a:t>
            </a: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endParaRPr lang="en-US" sz="2400" dirty="0" smtClean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African American </a:t>
            </a: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M</a:t>
            </a: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ale</a:t>
            </a:r>
            <a:endParaRPr lang="en-US" sz="26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0" indent="0">
              <a:buNone/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Mostly Disagree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Mostly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Disagree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No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Mostly Disagree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0" indent="0">
              <a:buNone/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Segoe Print" pitchFamily="2" charset="0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76200" y="1435100"/>
            <a:ext cx="3389313" cy="4691063"/>
          </a:xfrm>
        </p:spPr>
        <p:txBody>
          <a:bodyPr>
            <a:normAutofit/>
          </a:bodyPr>
          <a:lstStyle/>
          <a:p>
            <a:r>
              <a:rPr lang="en-US" sz="1800" dirty="0"/>
              <a:t>most staff shows her/him respect</a:t>
            </a:r>
          </a:p>
          <a:p>
            <a:endParaRPr lang="en-US" sz="1800" dirty="0" smtClean="0"/>
          </a:p>
          <a:p>
            <a:r>
              <a:rPr lang="en-US" sz="1800" dirty="0" smtClean="0"/>
              <a:t>school </a:t>
            </a:r>
            <a:r>
              <a:rPr lang="en-US" sz="1800" dirty="0"/>
              <a:t>is committed to cultural diversity</a:t>
            </a:r>
          </a:p>
          <a:p>
            <a:endParaRPr lang="en-US" sz="1800" dirty="0" smtClean="0"/>
          </a:p>
          <a:p>
            <a:r>
              <a:rPr lang="en-US" sz="1800" dirty="0" smtClean="0"/>
              <a:t>knows </a:t>
            </a:r>
            <a:r>
              <a:rPr lang="en-US" sz="1800" dirty="0"/>
              <a:t>an adult he/she can go to for help</a:t>
            </a:r>
          </a:p>
          <a:p>
            <a:endParaRPr lang="en-US" sz="1800" dirty="0" smtClean="0"/>
          </a:p>
          <a:p>
            <a:r>
              <a:rPr lang="en-US" sz="1800" dirty="0" smtClean="0"/>
              <a:t>feels </a:t>
            </a:r>
            <a:r>
              <a:rPr lang="en-US" sz="1800" dirty="0"/>
              <a:t>satisfied with classes and teachers</a:t>
            </a:r>
          </a:p>
          <a:p>
            <a:endParaRPr lang="en-US" sz="1800" dirty="0" smtClean="0"/>
          </a:p>
          <a:p>
            <a:r>
              <a:rPr lang="en-US" sz="1800" dirty="0" smtClean="0"/>
              <a:t>feels </a:t>
            </a:r>
            <a:r>
              <a:rPr lang="en-US" sz="1800" dirty="0"/>
              <a:t>he/she is learning a great deal in classes</a:t>
            </a:r>
            <a:endParaRPr lang="en-US" sz="1800" dirty="0"/>
          </a:p>
        </p:txBody>
      </p:sp>
      <p:sp>
        <p:nvSpPr>
          <p:cNvPr id="9" name="TextBox 8"/>
          <p:cNvSpPr txBox="1"/>
          <p:nvPr/>
        </p:nvSpPr>
        <p:spPr>
          <a:xfrm>
            <a:off x="1952501" y="6265721"/>
            <a:ext cx="7162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Bef>
                <a:spcPct val="20000"/>
              </a:spcBef>
            </a:pPr>
            <a:r>
              <a:rPr lang="en-US" sz="1400" dirty="0">
                <a:solidFill>
                  <a:prstClr val="black"/>
                </a:solidFill>
              </a:rPr>
              <a:t>D</a:t>
            </a:r>
            <a:r>
              <a:rPr lang="en-US" sz="1400" dirty="0" smtClean="0">
                <a:solidFill>
                  <a:prstClr val="black"/>
                </a:solidFill>
              </a:rPr>
              <a:t>ecember, 2012</a:t>
            </a:r>
            <a:endParaRPr lang="en-US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972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657600" y="76200"/>
            <a:ext cx="5410200" cy="585311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             </a:t>
            </a:r>
            <a:r>
              <a:rPr lang="en-US" sz="2200" i="1" dirty="0" smtClean="0">
                <a:solidFill>
                  <a:schemeClr val="bg1"/>
                </a:solidFill>
                <a:latin typeface="Segoe Print" pitchFamily="2" charset="0"/>
              </a:rPr>
              <a:t>Cultural Inquiry</a:t>
            </a: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endParaRPr lang="en-US" sz="2400" dirty="0" smtClean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African American </a:t>
            </a: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M</a:t>
            </a: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ale</a:t>
            </a:r>
            <a:endParaRPr lang="en-US" sz="26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0" indent="0">
              <a:buNone/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No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No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No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0" indent="0">
              <a:buNone/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Segoe Print" pitchFamily="2" charset="0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76200" y="1435100"/>
            <a:ext cx="3389313" cy="4691063"/>
          </a:xfrm>
        </p:spPr>
        <p:txBody>
          <a:bodyPr>
            <a:normAutofit/>
          </a:bodyPr>
          <a:lstStyle/>
          <a:p>
            <a:r>
              <a:rPr lang="en-US" sz="1800" dirty="0"/>
              <a:t>most staff shows her/him respect</a:t>
            </a:r>
          </a:p>
          <a:p>
            <a:endParaRPr lang="en-US" sz="1800" dirty="0" smtClean="0"/>
          </a:p>
          <a:p>
            <a:r>
              <a:rPr lang="en-US" sz="1800" dirty="0" smtClean="0"/>
              <a:t>school </a:t>
            </a:r>
            <a:r>
              <a:rPr lang="en-US" sz="1800" dirty="0"/>
              <a:t>is committed to cultural diversity</a:t>
            </a:r>
          </a:p>
          <a:p>
            <a:endParaRPr lang="en-US" sz="1800" dirty="0" smtClean="0"/>
          </a:p>
          <a:p>
            <a:r>
              <a:rPr lang="en-US" sz="1800" dirty="0" smtClean="0"/>
              <a:t>knows </a:t>
            </a:r>
            <a:r>
              <a:rPr lang="en-US" sz="1800" dirty="0"/>
              <a:t>an adult he/she can go to for help</a:t>
            </a:r>
          </a:p>
          <a:p>
            <a:endParaRPr lang="en-US" sz="1800" dirty="0" smtClean="0"/>
          </a:p>
          <a:p>
            <a:r>
              <a:rPr lang="en-US" sz="1800" dirty="0" smtClean="0"/>
              <a:t>feels </a:t>
            </a:r>
            <a:r>
              <a:rPr lang="en-US" sz="1800" dirty="0"/>
              <a:t>satisfied with classes and teachers</a:t>
            </a:r>
          </a:p>
          <a:p>
            <a:endParaRPr lang="en-US" sz="1800" dirty="0" smtClean="0"/>
          </a:p>
          <a:p>
            <a:r>
              <a:rPr lang="en-US" sz="1800" dirty="0" smtClean="0"/>
              <a:t>feels </a:t>
            </a:r>
            <a:r>
              <a:rPr lang="en-US" sz="1800" dirty="0"/>
              <a:t>he/she is learning a great deal in classes</a:t>
            </a:r>
            <a:endParaRPr lang="en-US" sz="1800" dirty="0"/>
          </a:p>
        </p:txBody>
      </p:sp>
      <p:sp>
        <p:nvSpPr>
          <p:cNvPr id="9" name="TextBox 8"/>
          <p:cNvSpPr txBox="1"/>
          <p:nvPr/>
        </p:nvSpPr>
        <p:spPr>
          <a:xfrm>
            <a:off x="1952501" y="6265721"/>
            <a:ext cx="7162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Bef>
                <a:spcPct val="20000"/>
              </a:spcBef>
            </a:pPr>
            <a:r>
              <a:rPr lang="en-US" sz="1400" dirty="0">
                <a:solidFill>
                  <a:prstClr val="black"/>
                </a:solidFill>
              </a:rPr>
              <a:t>D</a:t>
            </a:r>
            <a:r>
              <a:rPr lang="en-US" sz="1400" dirty="0" smtClean="0">
                <a:solidFill>
                  <a:prstClr val="black"/>
                </a:solidFill>
              </a:rPr>
              <a:t>ecember, 2012</a:t>
            </a:r>
            <a:endParaRPr lang="en-US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885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657600" y="76200"/>
            <a:ext cx="5410200" cy="585311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             </a:t>
            </a:r>
            <a:r>
              <a:rPr lang="en-US" sz="2200" i="1" dirty="0" smtClean="0">
                <a:solidFill>
                  <a:schemeClr val="bg1"/>
                </a:solidFill>
                <a:latin typeface="Segoe Print" pitchFamily="2" charset="0"/>
              </a:rPr>
              <a:t>Cultural Inquiry</a:t>
            </a: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endParaRPr lang="en-US" sz="2400" dirty="0" smtClean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</a:rPr>
              <a:t>Asian American Female</a:t>
            </a:r>
          </a:p>
          <a:p>
            <a:pPr marL="0" indent="0">
              <a:buNone/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0" indent="0">
              <a:buNone/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Segoe Print" pitchFamily="2" charset="0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76200" y="1435100"/>
            <a:ext cx="3389313" cy="4691063"/>
          </a:xfrm>
        </p:spPr>
        <p:txBody>
          <a:bodyPr>
            <a:normAutofit/>
          </a:bodyPr>
          <a:lstStyle/>
          <a:p>
            <a:r>
              <a:rPr lang="en-US" sz="1800" dirty="0"/>
              <a:t>most staff shows her/him respect</a:t>
            </a:r>
          </a:p>
          <a:p>
            <a:endParaRPr lang="en-US" sz="1800" dirty="0" smtClean="0"/>
          </a:p>
          <a:p>
            <a:r>
              <a:rPr lang="en-US" sz="1800" dirty="0" smtClean="0"/>
              <a:t>school </a:t>
            </a:r>
            <a:r>
              <a:rPr lang="en-US" sz="1800" dirty="0"/>
              <a:t>is committed to cultural diversity</a:t>
            </a:r>
          </a:p>
          <a:p>
            <a:endParaRPr lang="en-US" sz="1800" dirty="0" smtClean="0"/>
          </a:p>
          <a:p>
            <a:r>
              <a:rPr lang="en-US" sz="1800" dirty="0" smtClean="0"/>
              <a:t>knows </a:t>
            </a:r>
            <a:r>
              <a:rPr lang="en-US" sz="1800" dirty="0"/>
              <a:t>an adult he/she can go to for help</a:t>
            </a:r>
          </a:p>
          <a:p>
            <a:endParaRPr lang="en-US" sz="1800" dirty="0" smtClean="0"/>
          </a:p>
          <a:p>
            <a:r>
              <a:rPr lang="en-US" sz="1800" dirty="0" smtClean="0"/>
              <a:t>feels </a:t>
            </a:r>
            <a:r>
              <a:rPr lang="en-US" sz="1800" dirty="0"/>
              <a:t>satisfied with classes and teachers</a:t>
            </a:r>
          </a:p>
          <a:p>
            <a:endParaRPr lang="en-US" sz="1800" dirty="0" smtClean="0"/>
          </a:p>
          <a:p>
            <a:r>
              <a:rPr lang="en-US" sz="1800" dirty="0" smtClean="0"/>
              <a:t>feels </a:t>
            </a:r>
            <a:r>
              <a:rPr lang="en-US" sz="1800" dirty="0"/>
              <a:t>he/she is learning a great deal in classes</a:t>
            </a:r>
            <a:endParaRPr lang="en-US" sz="1800" dirty="0"/>
          </a:p>
        </p:txBody>
      </p:sp>
      <p:sp>
        <p:nvSpPr>
          <p:cNvPr id="9" name="TextBox 8"/>
          <p:cNvSpPr txBox="1"/>
          <p:nvPr/>
        </p:nvSpPr>
        <p:spPr>
          <a:xfrm>
            <a:off x="1952501" y="6265721"/>
            <a:ext cx="7162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Bef>
                <a:spcPct val="20000"/>
              </a:spcBef>
            </a:pPr>
            <a:r>
              <a:rPr lang="en-US" sz="1400" dirty="0">
                <a:solidFill>
                  <a:prstClr val="black"/>
                </a:solidFill>
              </a:rPr>
              <a:t>D</a:t>
            </a:r>
            <a:r>
              <a:rPr lang="en-US" sz="1400" dirty="0" smtClean="0">
                <a:solidFill>
                  <a:prstClr val="black"/>
                </a:solidFill>
              </a:rPr>
              <a:t>ecember, 2012</a:t>
            </a:r>
            <a:endParaRPr lang="en-US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110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657600" y="76200"/>
            <a:ext cx="5410200" cy="585311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             </a:t>
            </a:r>
            <a:r>
              <a:rPr lang="en-US" sz="2200" i="1" dirty="0" smtClean="0">
                <a:solidFill>
                  <a:schemeClr val="bg1"/>
                </a:solidFill>
                <a:latin typeface="Segoe Print" pitchFamily="2" charset="0"/>
              </a:rPr>
              <a:t>Cultural Inquiry</a:t>
            </a: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endParaRPr lang="en-US" sz="2400" dirty="0" smtClean="0">
              <a:solidFill>
                <a:schemeClr val="bg1"/>
              </a:solidFill>
              <a:latin typeface="Segoe Print" pitchFamily="2" charset="0"/>
            </a:endParaRPr>
          </a:p>
          <a:p>
            <a:pPr marL="0" indent="0">
              <a:buNone/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Asian </a:t>
            </a: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American </a:t>
            </a: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Female</a:t>
            </a:r>
            <a:endParaRPr lang="en-US" sz="26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0" indent="0">
              <a:buNone/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No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Yes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0" indent="0">
              <a:buNone/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Segoe Print" pitchFamily="2" charset="0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76200" y="1435100"/>
            <a:ext cx="3389313" cy="4691063"/>
          </a:xfrm>
        </p:spPr>
        <p:txBody>
          <a:bodyPr>
            <a:normAutofit/>
          </a:bodyPr>
          <a:lstStyle/>
          <a:p>
            <a:r>
              <a:rPr lang="en-US" sz="1800" dirty="0"/>
              <a:t>most staff shows her/him respect</a:t>
            </a:r>
          </a:p>
          <a:p>
            <a:endParaRPr lang="en-US" sz="1800" dirty="0" smtClean="0"/>
          </a:p>
          <a:p>
            <a:r>
              <a:rPr lang="en-US" sz="1800" dirty="0" smtClean="0"/>
              <a:t>school </a:t>
            </a:r>
            <a:r>
              <a:rPr lang="en-US" sz="1800" dirty="0"/>
              <a:t>is committed to cultural diversity</a:t>
            </a:r>
          </a:p>
          <a:p>
            <a:endParaRPr lang="en-US" sz="1800" dirty="0" smtClean="0"/>
          </a:p>
          <a:p>
            <a:r>
              <a:rPr lang="en-US" sz="1800" dirty="0" smtClean="0"/>
              <a:t>knows </a:t>
            </a:r>
            <a:r>
              <a:rPr lang="en-US" sz="1800" dirty="0"/>
              <a:t>an adult he/she can go to for help</a:t>
            </a:r>
          </a:p>
          <a:p>
            <a:endParaRPr lang="en-US" sz="1800" dirty="0" smtClean="0"/>
          </a:p>
          <a:p>
            <a:r>
              <a:rPr lang="en-US" sz="1800" dirty="0" smtClean="0"/>
              <a:t>feels </a:t>
            </a:r>
            <a:r>
              <a:rPr lang="en-US" sz="1800" dirty="0"/>
              <a:t>satisfied with classes and teachers</a:t>
            </a:r>
          </a:p>
          <a:p>
            <a:endParaRPr lang="en-US" sz="1800" dirty="0" smtClean="0"/>
          </a:p>
          <a:p>
            <a:r>
              <a:rPr lang="en-US" sz="1800" dirty="0" smtClean="0"/>
              <a:t>feels </a:t>
            </a:r>
            <a:r>
              <a:rPr lang="en-US" sz="1800" dirty="0"/>
              <a:t>he/she is learning a great deal in classes</a:t>
            </a:r>
            <a:endParaRPr lang="en-US" sz="1800" dirty="0"/>
          </a:p>
        </p:txBody>
      </p:sp>
      <p:sp>
        <p:nvSpPr>
          <p:cNvPr id="9" name="TextBox 8"/>
          <p:cNvSpPr txBox="1"/>
          <p:nvPr/>
        </p:nvSpPr>
        <p:spPr>
          <a:xfrm>
            <a:off x="1952501" y="6265721"/>
            <a:ext cx="7162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Bef>
                <a:spcPct val="20000"/>
              </a:spcBef>
            </a:pPr>
            <a:r>
              <a:rPr lang="en-US" sz="1400" dirty="0">
                <a:solidFill>
                  <a:prstClr val="black"/>
                </a:solidFill>
              </a:rPr>
              <a:t>D</a:t>
            </a:r>
            <a:r>
              <a:rPr lang="en-US" sz="1400" dirty="0" smtClean="0">
                <a:solidFill>
                  <a:prstClr val="black"/>
                </a:solidFill>
              </a:rPr>
              <a:t>ecember, 2012</a:t>
            </a:r>
            <a:endParaRPr lang="en-US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284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950</Words>
  <Application>Microsoft Office PowerPoint</Application>
  <PresentationFormat>On-screen Show (4:3)</PresentationFormat>
  <Paragraphs>391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Vance Holmes</vt:lpstr>
      <vt:lpstr>Grade 6 Urban Learners respond to basic questions about personal, social and  cultural comfort in school.</vt:lpstr>
      <vt:lpstr>Grade 6 Urban Learners respond to basic questions about personal, social and  cultural comfort in school.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Vance Holmes</vt:lpstr>
      <vt:lpstr>PowerPoint Presentation</vt:lpstr>
      <vt:lpstr>PowerPoint Presentation</vt:lpstr>
    </vt:vector>
  </TitlesOfParts>
  <Company>Abstract Chronicles Theatre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Cultural Inquiry</dc:title>
  <dc:creator>Vance Holmes</dc:creator>
  <cp:lastModifiedBy>Vance Holmes</cp:lastModifiedBy>
  <cp:revision>10</cp:revision>
  <dcterms:created xsi:type="dcterms:W3CDTF">2012-11-10T20:03:00Z</dcterms:created>
  <dcterms:modified xsi:type="dcterms:W3CDTF">2012-11-23T11:07:39Z</dcterms:modified>
</cp:coreProperties>
</file>