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mv" ContentType="video/x-ms-wmv"/>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sldIdLst>
    <p:sldId id="256" r:id="rId3"/>
    <p:sldId id="257" r:id="rId4"/>
    <p:sldId id="258" r:id="rId5"/>
    <p:sldId id="260" r:id="rId6"/>
    <p:sldId id="262" r:id="rId7"/>
    <p:sldId id="266" r:id="rId8"/>
    <p:sldId id="263" r:id="rId9"/>
    <p:sldId id="269" r:id="rId10"/>
    <p:sldId id="265" r:id="rId11"/>
    <p:sldId id="267" r:id="rId12"/>
    <p:sldId id="268" r:id="rId13"/>
    <p:sldId id="261" r:id="rId14"/>
    <p:sldId id="264"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64" d="100"/>
          <a:sy n="64" d="100"/>
        </p:scale>
        <p:origin x="-168" y="-67"/>
      </p:cViewPr>
      <p:guideLst>
        <p:guide orient="horz" pos="2160"/>
        <p:guide pos="2880"/>
        <p:guide pos="144"/>
        <p:guide pos="561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3.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2.pn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3.pn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2.png"/><Relationship Id="rId4"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2.png"/><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Animated clouds.wmv">
            <a:hlinkClick r:id="" action="ppaction://media"/>
          </p:cNvPr>
          <p:cNvPicPr>
            <a:picLocks noChangeAspect="1"/>
          </p:cNvPicPr>
          <p:nvPr userDrawn="1">
            <a:videoFile r:link="rId2"/>
            <p:extLst>
              <p:ext uri="{DAA4B4D4-6D71-4841-9C94-3DE7FCFB9230}">
                <p14:media xmlns:p14="http://schemas.microsoft.com/office/powerpoint/2010/main" r:embed="rId1"/>
              </p:ext>
            </p:extLst>
          </p:nvPr>
        </p:nvPicPr>
        <p:blipFill rotWithShape="1">
          <a:blip r:embed="rId4">
            <a:lum bright="10000"/>
          </a:blip>
          <a:srcRect l="4494" t="26120" r="4720" b="14091"/>
          <a:stretch/>
        </p:blipFill>
        <p:spPr>
          <a:xfrm flipH="1">
            <a:off x="0" y="0"/>
            <a:ext cx="9144000" cy="4014702"/>
          </a:xfrm>
          <a:prstGeom prst="rect">
            <a:avLst/>
          </a:prstGeom>
        </p:spPr>
      </p:pic>
      <p:sp>
        <p:nvSpPr>
          <p:cNvPr id="9" name="Rectangle 8"/>
          <p:cNvSpPr/>
          <p:nvPr userDrawn="1"/>
        </p:nvSpPr>
        <p:spPr>
          <a:xfrm>
            <a:off x="0" y="2057400"/>
            <a:ext cx="9144000" cy="1981200"/>
          </a:xfrm>
          <a:prstGeom prst="rect">
            <a:avLst/>
          </a:prstGeom>
          <a:gradFill>
            <a:gsLst>
              <a:gs pos="0">
                <a:schemeClr val="bg1">
                  <a:alpha val="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2877554"/>
            <a:ext cx="7391400" cy="3599446"/>
          </a:xfrm>
          <a:prstGeom prst="rect">
            <a:avLst/>
          </a:prstGeom>
        </p:spPr>
      </p:pic>
      <p:sp>
        <p:nvSpPr>
          <p:cNvPr id="2" name="Title 1"/>
          <p:cNvSpPr>
            <a:spLocks noGrp="1"/>
          </p:cNvSpPr>
          <p:nvPr>
            <p:ph type="ctrTitle"/>
          </p:nvPr>
        </p:nvSpPr>
        <p:spPr>
          <a:xfrm>
            <a:off x="228600" y="990600"/>
            <a:ext cx="8686800" cy="1470025"/>
          </a:xfrm>
        </p:spPr>
        <p:txBody>
          <a:bodyPr/>
          <a:lstStyle>
            <a:lvl1pPr algn="ctr">
              <a:defRPr/>
            </a:lvl1pPr>
          </a:lstStyle>
          <a:p>
            <a:r>
              <a:rPr lang="en-US" smtClean="0"/>
              <a:t>Click to edit Master title style</a:t>
            </a:r>
            <a:endParaRPr lang="en-US"/>
          </a:p>
        </p:txBody>
      </p:sp>
      <p:sp>
        <p:nvSpPr>
          <p:cNvPr id="3" name="Subtitle 2"/>
          <p:cNvSpPr>
            <a:spLocks noGrp="1"/>
          </p:cNvSpPr>
          <p:nvPr>
            <p:ph type="subTitle" idx="1"/>
          </p:nvPr>
        </p:nvSpPr>
        <p:spPr>
          <a:xfrm>
            <a:off x="4724400" y="4114800"/>
            <a:ext cx="4191000" cy="1981200"/>
          </a:xfrm>
        </p:spPr>
        <p:txBody>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7268FAA-2B4D-4D0F-A1F0-EEB2E56ED74D}" type="datetimeFigureOut">
              <a:rPr lang="en-US" smtClean="0"/>
              <a:t>11/16/2012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143C31-284E-4DC4-829E-29D2DA669733}" type="slidenum">
              <a:rPr lang="en-US" smtClean="0"/>
              <a:t>‹#›</a:t>
            </a:fld>
            <a:endParaRPr lang="en-US"/>
          </a:p>
        </p:txBody>
      </p:sp>
    </p:spTree>
    <p:extLst>
      <p:ext uri="{BB962C8B-B14F-4D97-AF65-F5344CB8AC3E}">
        <p14:creationId xmlns:p14="http://schemas.microsoft.com/office/powerpoint/2010/main" val="4117095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5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repeatCount="indefinite" fill="hold" display="0">
                  <p:stCondLst>
                    <p:cond delay="indefinite"/>
                  </p:stCondLst>
                </p:cTn>
                <p:tgtEl>
                  <p:spTgt spid="7"/>
                </p:tgtEl>
              </p:cMediaNode>
            </p:video>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1295400"/>
            <a:ext cx="7010400" cy="4953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7268FAA-2B4D-4D0F-A1F0-EEB2E56ED74D}" type="datetimeFigureOut">
              <a:rPr lang="en-US" smtClean="0"/>
              <a:t>11/16/2012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143C31-284E-4DC4-829E-29D2DA669733}" type="slidenum">
              <a:rPr lang="en-US" smtClean="0"/>
              <a:t>‹#›</a:t>
            </a:fld>
            <a:endParaRPr lang="en-US"/>
          </a:p>
        </p:txBody>
      </p:sp>
    </p:spTree>
    <p:extLst>
      <p:ext uri="{BB962C8B-B14F-4D97-AF65-F5344CB8AC3E}">
        <p14:creationId xmlns:p14="http://schemas.microsoft.com/office/powerpoint/2010/main" val="3850327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7" name="Animated clouds.wmv">
            <a:hlinkClick r:id="" action="ppaction://media"/>
          </p:cNvPr>
          <p:cNvPicPr>
            <a:picLocks noChangeAspect="1"/>
          </p:cNvPicPr>
          <p:nvPr userDrawn="1">
            <a:videoFile r:link="rId2"/>
            <p:extLst>
              <p:ext uri="{DAA4B4D4-6D71-4841-9C94-3DE7FCFB9230}">
                <p14:media xmlns:p14="http://schemas.microsoft.com/office/powerpoint/2010/main" r:embed="rId1"/>
              </p:ext>
            </p:extLst>
          </p:nvPr>
        </p:nvPicPr>
        <p:blipFill rotWithShape="1">
          <a:blip r:embed="rId4">
            <a:lum bright="10000"/>
          </a:blip>
          <a:srcRect l="4494" t="26120" r="4720" b="62105"/>
          <a:stretch/>
        </p:blipFill>
        <p:spPr>
          <a:xfrm flipH="1">
            <a:off x="0" y="6067313"/>
            <a:ext cx="9144000" cy="790687"/>
          </a:xfrm>
          <a:prstGeom prst="rect">
            <a:avLst/>
          </a:prstGeom>
        </p:spPr>
      </p:pic>
      <p:pic>
        <p:nvPicPr>
          <p:cNvPr id="8" name="Picture 7"/>
          <p:cNvPicPr>
            <a:picLocks noChangeAspect="1"/>
          </p:cNvPicPr>
          <p:nvPr userDrawn="1"/>
        </p:nvPicPr>
        <p:blipFill rotWithShape="1">
          <a:blip r:embed="rId5" cstate="print">
            <a:extLst>
              <a:ext uri="{28A0092B-C50C-407E-A947-70E740481C1C}">
                <a14:useLocalDpi xmlns:a14="http://schemas.microsoft.com/office/drawing/2010/main" val="0"/>
              </a:ext>
            </a:extLst>
          </a:blip>
          <a:srcRect r="35794"/>
          <a:stretch/>
        </p:blipFill>
        <p:spPr>
          <a:xfrm>
            <a:off x="7010400" y="5215549"/>
            <a:ext cx="2133600" cy="1618246"/>
          </a:xfrm>
          <a:prstGeom prst="rect">
            <a:avLst/>
          </a:prstGeom>
        </p:spPr>
      </p:pic>
      <p:sp>
        <p:nvSpPr>
          <p:cNvPr id="2" name="Vertical Title 1"/>
          <p:cNvSpPr>
            <a:spLocks noGrp="1"/>
          </p:cNvSpPr>
          <p:nvPr>
            <p:ph type="title" orient="vert"/>
          </p:nvPr>
        </p:nvSpPr>
        <p:spPr>
          <a:xfrm>
            <a:off x="6841864" y="120126"/>
            <a:ext cx="2057400" cy="5290073"/>
          </a:xfrm>
        </p:spPr>
        <p:txBody>
          <a:bodyPr vert="eaVert"/>
          <a:lstStyle>
            <a:lvl1pPr algn="l">
              <a:defRPr>
                <a:solidFill>
                  <a:schemeClr val="bg1"/>
                </a:solidFil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120126"/>
            <a:ext cx="65532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268FAA-2B4D-4D0F-A1F0-EEB2E56ED74D}" type="datetimeFigureOut">
              <a:rPr lang="en-US" smtClean="0"/>
              <a:t>11/16/2012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143C31-284E-4DC4-829E-29D2DA669733}" type="slidenum">
              <a:rPr lang="en-US" smtClean="0"/>
              <a:t>‹#›</a:t>
            </a:fld>
            <a:endParaRPr lang="en-US"/>
          </a:p>
        </p:txBody>
      </p:sp>
    </p:spTree>
    <p:extLst>
      <p:ext uri="{BB962C8B-B14F-4D97-AF65-F5344CB8AC3E}">
        <p14:creationId xmlns:p14="http://schemas.microsoft.com/office/powerpoint/2010/main" val="421553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5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repeatCount="indefinite" fill="hold" display="0">
                  <p:stCondLst>
                    <p:cond delay="indefinite"/>
                  </p:stCondLst>
                </p:cTn>
                <p:tgtEl>
                  <p:spTgt spid="7"/>
                </p:tgtEl>
              </p:cMediaNode>
            </p:video>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268FAA-2B4D-4D0F-A1F0-EEB2E56ED74D}" type="datetimeFigureOut">
              <a:rPr lang="en-US" smtClean="0"/>
              <a:t>11/16/2012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143C31-284E-4DC4-829E-29D2DA669733}" type="slidenum">
              <a:rPr lang="en-US" smtClean="0"/>
              <a:t>‹#›</a:t>
            </a:fld>
            <a:endParaRPr lang="en-US"/>
          </a:p>
        </p:txBody>
      </p:sp>
    </p:spTree>
    <p:extLst>
      <p:ext uri="{BB962C8B-B14F-4D97-AF65-F5344CB8AC3E}">
        <p14:creationId xmlns:p14="http://schemas.microsoft.com/office/powerpoint/2010/main" val="3447867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Animated clouds.wmv">
            <a:hlinkClick r:id="" action="ppaction://media"/>
          </p:cNvPr>
          <p:cNvPicPr>
            <a:picLocks noChangeAspect="1"/>
          </p:cNvPicPr>
          <p:nvPr userDrawn="1">
            <a:videoFile r:link="rId2"/>
            <p:extLst>
              <p:ext uri="{DAA4B4D4-6D71-4841-9C94-3DE7FCFB9230}">
                <p14:media xmlns:p14="http://schemas.microsoft.com/office/powerpoint/2010/main" r:embed="rId1"/>
              </p:ext>
            </p:extLst>
          </p:nvPr>
        </p:nvPicPr>
        <p:blipFill rotWithShape="1">
          <a:blip r:embed="rId4">
            <a:lum bright="10000"/>
          </a:blip>
          <a:srcRect l="4494" t="26120" r="4720" b="22814"/>
          <a:stretch/>
        </p:blipFill>
        <p:spPr>
          <a:xfrm flipH="1">
            <a:off x="0" y="0"/>
            <a:ext cx="9144000" cy="3429000"/>
          </a:xfrm>
          <a:prstGeom prst="rect">
            <a:avLst/>
          </a:prstGeom>
        </p:spPr>
      </p:pic>
      <p:sp>
        <p:nvSpPr>
          <p:cNvPr id="9" name="Rectangle 8"/>
          <p:cNvSpPr/>
          <p:nvPr userDrawn="1"/>
        </p:nvSpPr>
        <p:spPr>
          <a:xfrm>
            <a:off x="0" y="1447800"/>
            <a:ext cx="9144000" cy="1981200"/>
          </a:xfrm>
          <a:prstGeom prst="rect">
            <a:avLst/>
          </a:prstGeom>
          <a:gradFill>
            <a:gsLst>
              <a:gs pos="0">
                <a:schemeClr val="bg1">
                  <a:alpha val="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600" y="4800985"/>
            <a:ext cx="8686800" cy="1362075"/>
          </a:xfrm>
        </p:spPr>
        <p:txBody>
          <a:bodyPr anchor="t"/>
          <a:lstStyle>
            <a:lvl1pPr algn="l">
              <a:defRPr sz="4000" b="1" cap="all">
                <a:solidFill>
                  <a:schemeClr val="tx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228600" y="3505200"/>
            <a:ext cx="4343400" cy="129578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268FAA-2B4D-4D0F-A1F0-EEB2E56ED74D}" type="datetimeFigureOut">
              <a:rPr lang="en-US" smtClean="0"/>
              <a:t>11/16/2012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143C31-284E-4DC4-829E-29D2DA669733}" type="slidenum">
              <a:rPr lang="en-US" smtClean="0"/>
              <a:t>‹#›</a:t>
            </a:fld>
            <a:endParaRPr lang="en-US"/>
          </a:p>
        </p:txBody>
      </p:sp>
      <p:pic>
        <p:nvPicPr>
          <p:cNvPr id="8" name="Picture 7"/>
          <p:cNvPicPr>
            <a:picLocks noChangeAspect="1"/>
          </p:cNvPicPr>
          <p:nvPr userDrawn="1"/>
        </p:nvPicPr>
        <p:blipFill rotWithShape="1">
          <a:blip r:embed="rId5" cstate="print">
            <a:extLst>
              <a:ext uri="{28A0092B-C50C-407E-A947-70E740481C1C}">
                <a14:useLocalDpi xmlns:a14="http://schemas.microsoft.com/office/drawing/2010/main" val="0"/>
              </a:ext>
            </a:extLst>
          </a:blip>
          <a:srcRect r="27381"/>
          <a:stretch/>
        </p:blipFill>
        <p:spPr>
          <a:xfrm>
            <a:off x="4495800" y="1759754"/>
            <a:ext cx="4648200" cy="3117046"/>
          </a:xfrm>
          <a:prstGeom prst="rect">
            <a:avLst/>
          </a:prstGeom>
        </p:spPr>
      </p:pic>
    </p:spTree>
    <p:extLst>
      <p:ext uri="{BB962C8B-B14F-4D97-AF65-F5344CB8AC3E}">
        <p14:creationId xmlns:p14="http://schemas.microsoft.com/office/powerpoint/2010/main" val="1498831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5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repeatCount="indefinite" fill="hold" display="0">
                  <p:stCondLst>
                    <p:cond delay="indefinite"/>
                  </p:stCondLst>
                </p:cTn>
                <p:tgtEl>
                  <p:spTgt spid="7"/>
                </p:tgtEl>
              </p:cMediaNode>
            </p:video>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1798637"/>
            <a:ext cx="4267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98637"/>
            <a:ext cx="4267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7268FAA-2B4D-4D0F-A1F0-EEB2E56ED74D}" type="datetimeFigureOut">
              <a:rPr lang="en-US" smtClean="0"/>
              <a:t>11/16/2012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143C31-284E-4DC4-829E-29D2DA669733}" type="slidenum">
              <a:rPr lang="en-US" smtClean="0"/>
              <a:t>‹#›</a:t>
            </a:fld>
            <a:endParaRPr lang="en-US"/>
          </a:p>
        </p:txBody>
      </p:sp>
    </p:spTree>
    <p:extLst>
      <p:ext uri="{BB962C8B-B14F-4D97-AF65-F5344CB8AC3E}">
        <p14:creationId xmlns:p14="http://schemas.microsoft.com/office/powerpoint/2010/main" val="2156848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28600" y="1719432"/>
            <a:ext cx="42687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28600" y="2359194"/>
            <a:ext cx="42687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719432"/>
            <a:ext cx="42703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359194"/>
            <a:ext cx="42703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7268FAA-2B4D-4D0F-A1F0-EEB2E56ED74D}" type="datetimeFigureOut">
              <a:rPr lang="en-US" smtClean="0"/>
              <a:t>11/16/2012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A143C31-284E-4DC4-829E-29D2DA669733}" type="slidenum">
              <a:rPr lang="en-US" smtClean="0"/>
              <a:t>‹#›</a:t>
            </a:fld>
            <a:endParaRPr lang="en-US"/>
          </a:p>
        </p:txBody>
      </p:sp>
    </p:spTree>
    <p:extLst>
      <p:ext uri="{BB962C8B-B14F-4D97-AF65-F5344CB8AC3E}">
        <p14:creationId xmlns:p14="http://schemas.microsoft.com/office/powerpoint/2010/main" val="2449792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7268FAA-2B4D-4D0F-A1F0-EEB2E56ED74D}" type="datetimeFigureOut">
              <a:rPr lang="en-US" smtClean="0"/>
              <a:t>11/16/2012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A143C31-284E-4DC4-829E-29D2DA669733}" type="slidenum">
              <a:rPr lang="en-US" smtClean="0"/>
              <a:t>‹#›</a:t>
            </a:fld>
            <a:endParaRPr lang="en-US"/>
          </a:p>
        </p:txBody>
      </p:sp>
    </p:spTree>
    <p:extLst>
      <p:ext uri="{BB962C8B-B14F-4D97-AF65-F5344CB8AC3E}">
        <p14:creationId xmlns:p14="http://schemas.microsoft.com/office/powerpoint/2010/main" val="1213099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268FAA-2B4D-4D0F-A1F0-EEB2E56ED74D}" type="datetimeFigureOut">
              <a:rPr lang="en-US" smtClean="0"/>
              <a:t>11/16/2012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A143C31-284E-4DC4-829E-29D2DA669733}" type="slidenum">
              <a:rPr lang="en-US" smtClean="0"/>
              <a:t>‹#›</a:t>
            </a:fld>
            <a:endParaRPr lang="en-US"/>
          </a:p>
        </p:txBody>
      </p:sp>
    </p:spTree>
    <p:extLst>
      <p:ext uri="{BB962C8B-B14F-4D97-AF65-F5344CB8AC3E}">
        <p14:creationId xmlns:p14="http://schemas.microsoft.com/office/powerpoint/2010/main" val="3364591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8" name="Animated clouds.wmv">
            <a:hlinkClick r:id="" action="ppaction://media"/>
          </p:cNvPr>
          <p:cNvPicPr>
            <a:picLocks noChangeAspect="1"/>
          </p:cNvPicPr>
          <p:nvPr userDrawn="1">
            <a:videoFile r:link="rId2"/>
            <p:extLst>
              <p:ext uri="{DAA4B4D4-6D71-4841-9C94-3DE7FCFB9230}">
                <p14:media xmlns:p14="http://schemas.microsoft.com/office/powerpoint/2010/main" r:embed="rId1"/>
              </p:ext>
            </p:extLst>
          </p:nvPr>
        </p:nvPicPr>
        <p:blipFill rotWithShape="1">
          <a:blip r:embed="rId4">
            <a:lum bright="10000"/>
          </a:blip>
          <a:srcRect l="4494" t="26120" r="4720" b="62105"/>
          <a:stretch/>
        </p:blipFill>
        <p:spPr>
          <a:xfrm flipH="1">
            <a:off x="0" y="6067313"/>
            <a:ext cx="9144000" cy="790687"/>
          </a:xfrm>
          <a:prstGeom prst="rect">
            <a:avLst/>
          </a:prstGeom>
        </p:spPr>
      </p:pic>
      <p:pic>
        <p:nvPicPr>
          <p:cNvPr id="10" name="Picture 9"/>
          <p:cNvPicPr>
            <a:picLocks noChangeAspect="1"/>
          </p:cNvPicPr>
          <p:nvPr userDrawn="1"/>
        </p:nvPicPr>
        <p:blipFill rotWithShape="1">
          <a:blip r:embed="rId5" cstate="print">
            <a:extLst>
              <a:ext uri="{28A0092B-C50C-407E-A947-70E740481C1C}">
                <a14:useLocalDpi xmlns:a14="http://schemas.microsoft.com/office/drawing/2010/main" val="0"/>
              </a:ext>
            </a:extLst>
          </a:blip>
          <a:srcRect r="35794"/>
          <a:stretch/>
        </p:blipFill>
        <p:spPr>
          <a:xfrm>
            <a:off x="7010400" y="5215549"/>
            <a:ext cx="2133600" cy="1618246"/>
          </a:xfrm>
          <a:prstGeom prst="rect">
            <a:avLst/>
          </a:prstGeom>
        </p:spPr>
      </p:pic>
      <p:sp>
        <p:nvSpPr>
          <p:cNvPr id="2" name="Title 1"/>
          <p:cNvSpPr>
            <a:spLocks noGrp="1"/>
          </p:cNvSpPr>
          <p:nvPr>
            <p:ph type="title"/>
          </p:nvPr>
        </p:nvSpPr>
        <p:spPr>
          <a:xfrm>
            <a:off x="228600" y="90487"/>
            <a:ext cx="3236913" cy="1162050"/>
          </a:xfrm>
        </p:spPr>
        <p:txBody>
          <a:bodyPr anchor="b"/>
          <a:lstStyle>
            <a:lvl1pPr algn="l">
              <a:defRPr sz="2000" b="1">
                <a:solidFill>
                  <a:schemeClr val="bg1"/>
                </a:solidFill>
              </a:defRPr>
            </a:lvl1pPr>
          </a:lstStyle>
          <a:p>
            <a:r>
              <a:rPr lang="en-US" smtClean="0"/>
              <a:t>Click to edit Master title style</a:t>
            </a:r>
            <a:endParaRPr lang="en-US"/>
          </a:p>
        </p:txBody>
      </p:sp>
      <p:sp>
        <p:nvSpPr>
          <p:cNvPr id="3" name="Content Placeholder 2"/>
          <p:cNvSpPr>
            <a:spLocks noGrp="1"/>
          </p:cNvSpPr>
          <p:nvPr>
            <p:ph idx="1"/>
          </p:nvPr>
        </p:nvSpPr>
        <p:spPr>
          <a:xfrm>
            <a:off x="3575050" y="90487"/>
            <a:ext cx="53403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28600" y="1252537"/>
            <a:ext cx="32369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268FAA-2B4D-4D0F-A1F0-EEB2E56ED74D}" type="datetimeFigureOut">
              <a:rPr lang="en-US" smtClean="0"/>
              <a:t>11/16/2012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143C31-284E-4DC4-829E-29D2DA669733}" type="slidenum">
              <a:rPr lang="en-US" smtClean="0"/>
              <a:t>‹#›</a:t>
            </a:fld>
            <a:endParaRPr lang="en-US"/>
          </a:p>
        </p:txBody>
      </p:sp>
    </p:spTree>
    <p:extLst>
      <p:ext uri="{BB962C8B-B14F-4D97-AF65-F5344CB8AC3E}">
        <p14:creationId xmlns:p14="http://schemas.microsoft.com/office/powerpoint/2010/main" val="2308395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5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repeatCount="indefinite" fill="hold" display="0">
                  <p:stCondLst>
                    <p:cond delay="indefinite"/>
                  </p:stCondLst>
                </p:cTn>
                <p:tgtEl>
                  <p:spTgt spid="8"/>
                </p:tgtEl>
              </p:cMediaNode>
            </p:video>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8" name="Animated clouds.wmv">
            <a:hlinkClick r:id="" action="ppaction://media"/>
          </p:cNvPr>
          <p:cNvPicPr>
            <a:picLocks noChangeAspect="1"/>
          </p:cNvPicPr>
          <p:nvPr userDrawn="1">
            <a:videoFile r:link="rId2"/>
            <p:extLst>
              <p:ext uri="{DAA4B4D4-6D71-4841-9C94-3DE7FCFB9230}">
                <p14:media xmlns:p14="http://schemas.microsoft.com/office/powerpoint/2010/main" r:embed="rId1"/>
              </p:ext>
            </p:extLst>
          </p:nvPr>
        </p:nvPicPr>
        <p:blipFill rotWithShape="1">
          <a:blip r:embed="rId4">
            <a:lum bright="10000"/>
          </a:blip>
          <a:srcRect l="4494" t="26120" r="4720" b="62105"/>
          <a:stretch/>
        </p:blipFill>
        <p:spPr>
          <a:xfrm flipH="1">
            <a:off x="0" y="6067313"/>
            <a:ext cx="9144000" cy="790687"/>
          </a:xfrm>
          <a:prstGeom prst="rect">
            <a:avLst/>
          </a:prstGeom>
        </p:spPr>
      </p:pic>
      <p:pic>
        <p:nvPicPr>
          <p:cNvPr id="9" name="Picture 8"/>
          <p:cNvPicPr>
            <a:picLocks noChangeAspect="1"/>
          </p:cNvPicPr>
          <p:nvPr userDrawn="1"/>
        </p:nvPicPr>
        <p:blipFill rotWithShape="1">
          <a:blip r:embed="rId5" cstate="print">
            <a:extLst>
              <a:ext uri="{28A0092B-C50C-407E-A947-70E740481C1C}">
                <a14:useLocalDpi xmlns:a14="http://schemas.microsoft.com/office/drawing/2010/main" val="0"/>
              </a:ext>
            </a:extLst>
          </a:blip>
          <a:srcRect r="35794"/>
          <a:stretch/>
        </p:blipFill>
        <p:spPr>
          <a:xfrm>
            <a:off x="7010400" y="5215549"/>
            <a:ext cx="2133600" cy="1618246"/>
          </a:xfrm>
          <a:prstGeom prst="rect">
            <a:avLst/>
          </a:prstGeom>
        </p:spPr>
      </p:pic>
      <p:sp>
        <p:nvSpPr>
          <p:cNvPr id="2" name="Title 1"/>
          <p:cNvSpPr>
            <a:spLocks noGrp="1"/>
          </p:cNvSpPr>
          <p:nvPr>
            <p:ph type="title"/>
          </p:nvPr>
        </p:nvSpPr>
        <p:spPr>
          <a:xfrm>
            <a:off x="1828800" y="4437941"/>
            <a:ext cx="5486400" cy="566738"/>
          </a:xfrm>
        </p:spPr>
        <p:txBody>
          <a:bodyPr anchor="b"/>
          <a:lstStyle>
            <a:lvl1pPr algn="l">
              <a:defRPr sz="2000" b="1">
                <a:solidFill>
                  <a:schemeClr val="bg1"/>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828800" y="250116"/>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828800" y="500467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268FAA-2B4D-4D0F-A1F0-EEB2E56ED74D}" type="datetimeFigureOut">
              <a:rPr lang="en-US" smtClean="0"/>
              <a:t>11/16/2012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143C31-284E-4DC4-829E-29D2DA669733}" type="slidenum">
              <a:rPr lang="en-US" smtClean="0"/>
              <a:t>‹#›</a:t>
            </a:fld>
            <a:endParaRPr lang="en-US"/>
          </a:p>
        </p:txBody>
      </p:sp>
    </p:spTree>
    <p:extLst>
      <p:ext uri="{BB962C8B-B14F-4D97-AF65-F5344CB8AC3E}">
        <p14:creationId xmlns:p14="http://schemas.microsoft.com/office/powerpoint/2010/main" val="3620577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5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repeatCount="indefinite" fill="hold" display="0">
                  <p:stCondLst>
                    <p:cond delay="indefinite"/>
                  </p:stCondLst>
                </p:cTn>
                <p:tgtEl>
                  <p:spTgt spid="8"/>
                </p:tgtEl>
              </p:cMediaNode>
            </p:video>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microsoft.com/office/2007/relationships/media" Target="../media/media1.wm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ideo" Target="../media/media1.wmv"/></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Animated clouds.wmv">
            <a:hlinkClick r:id="" action="ppaction://media"/>
          </p:cNvPr>
          <p:cNvPicPr>
            <a:picLocks noChangeAspect="1"/>
          </p:cNvPicPr>
          <p:nvPr>
            <a:videoFile r:link="rId14"/>
            <p:extLst>
              <p:ext uri="{DAA4B4D4-6D71-4841-9C94-3DE7FCFB9230}">
                <p14:media xmlns:p14="http://schemas.microsoft.com/office/powerpoint/2010/main" r:embed="rId13"/>
              </p:ext>
            </p:extLst>
          </p:nvPr>
        </p:nvPicPr>
        <p:blipFill rotWithShape="1">
          <a:blip r:embed="rId15">
            <a:lum bright="10000"/>
          </a:blip>
          <a:srcRect l="4494" t="26120" r="4720" b="55296"/>
          <a:stretch/>
        </p:blipFill>
        <p:spPr>
          <a:xfrm flipH="1">
            <a:off x="0" y="0"/>
            <a:ext cx="9144000" cy="1247887"/>
          </a:xfrm>
          <a:prstGeom prst="rect">
            <a:avLst/>
          </a:prstGeom>
        </p:spPr>
      </p:pic>
      <p:sp>
        <p:nvSpPr>
          <p:cNvPr id="3" name="Text Placeholder 2"/>
          <p:cNvSpPr>
            <a:spLocks noGrp="1"/>
          </p:cNvSpPr>
          <p:nvPr>
            <p:ph type="body" idx="1"/>
          </p:nvPr>
        </p:nvSpPr>
        <p:spPr>
          <a:xfrm>
            <a:off x="228600" y="1295400"/>
            <a:ext cx="8686800" cy="49530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286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268FAA-2B4D-4D0F-A1F0-EEB2E56ED74D}" type="datetimeFigureOut">
              <a:rPr lang="en-US" smtClean="0"/>
              <a:t>11/16/2012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773732"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143C31-284E-4DC4-829E-29D2DA669733}" type="slidenum">
              <a:rPr lang="en-US" smtClean="0"/>
              <a:t>‹#›</a:t>
            </a:fld>
            <a:endParaRPr lang="en-US"/>
          </a:p>
        </p:txBody>
      </p:sp>
      <p:pic>
        <p:nvPicPr>
          <p:cNvPr id="8" name="Picture 7"/>
          <p:cNvPicPr>
            <a:picLocks noChangeAspect="1"/>
          </p:cNvPicPr>
          <p:nvPr/>
        </p:nvPicPr>
        <p:blipFill rotWithShape="1">
          <a:blip r:embed="rId16" cstate="print">
            <a:extLst>
              <a:ext uri="{28A0092B-C50C-407E-A947-70E740481C1C}">
                <a14:useLocalDpi xmlns:a14="http://schemas.microsoft.com/office/drawing/2010/main" val="0"/>
              </a:ext>
            </a:extLst>
          </a:blip>
          <a:srcRect r="35794"/>
          <a:stretch/>
        </p:blipFill>
        <p:spPr>
          <a:xfrm>
            <a:off x="7010400" y="464761"/>
            <a:ext cx="2133600" cy="1618246"/>
          </a:xfrm>
          <a:prstGeom prst="rect">
            <a:avLst/>
          </a:prstGeom>
        </p:spPr>
      </p:pic>
      <p:sp>
        <p:nvSpPr>
          <p:cNvPr id="2" name="Title Placeholder 1"/>
          <p:cNvSpPr>
            <a:spLocks noGrp="1"/>
          </p:cNvSpPr>
          <p:nvPr>
            <p:ph type="title"/>
          </p:nvPr>
        </p:nvSpPr>
        <p:spPr>
          <a:xfrm>
            <a:off x="228600" y="59801"/>
            <a:ext cx="70104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extLst>
      <p:ext uri="{BB962C8B-B14F-4D97-AF65-F5344CB8AC3E}">
        <p14:creationId xmlns:p14="http://schemas.microsoft.com/office/powerpoint/2010/main" val="22349447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5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repeatCount="indefinite" fill="hold" display="0">
                  <p:stCondLst>
                    <p:cond delay="indefinite"/>
                  </p:stCondLst>
                </p:cTn>
                <p:tgtEl>
                  <p:spTgt spid="7"/>
                </p:tgtEl>
              </p:cMediaNode>
            </p:video>
          </p:childTnLst>
        </p:cTn>
      </p:par>
    </p:tnLst>
  </p:timing>
  <p:txStyles>
    <p:titleStyle>
      <a:lvl1pPr algn="l" defTabSz="914400" rtl="0" eaLnBrk="1" latinLnBrk="0" hangingPunct="1">
        <a:spcBef>
          <a:spcPct val="0"/>
        </a:spcBef>
        <a:buNone/>
        <a:defRPr sz="4400" b="1" kern="1200">
          <a:solidFill>
            <a:schemeClr val="tx1"/>
          </a:solidFill>
          <a:effectLst>
            <a:reflection blurRad="6350" stA="55000" endA="300" endPos="45500" dir="5400000" sy="-100000" algn="bl" rotWithShape="0"/>
          </a:effectLst>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chemeClr val="bg1"/>
                </a:solidFill>
              </a:rPr>
              <a:t>Urban Literacy</a:t>
            </a:r>
            <a:r>
              <a:rPr lang="en-US" dirty="0">
                <a:solidFill>
                  <a:schemeClr val="bg1"/>
                </a:solidFill>
              </a:rPr>
              <a:t> </a:t>
            </a:r>
            <a:r>
              <a:rPr lang="en-US" dirty="0" smtClean="0">
                <a:solidFill>
                  <a:schemeClr val="bg1"/>
                </a:solidFill>
              </a:rPr>
              <a:t>Dream Workshop</a:t>
            </a:r>
            <a:endParaRPr lang="en-US" dirty="0">
              <a:solidFill>
                <a:schemeClr val="bg1"/>
              </a:solidFill>
            </a:endParaRPr>
          </a:p>
        </p:txBody>
      </p:sp>
      <p:sp>
        <p:nvSpPr>
          <p:cNvPr id="3" name="Subtitle 2"/>
          <p:cNvSpPr>
            <a:spLocks noGrp="1"/>
          </p:cNvSpPr>
          <p:nvPr>
            <p:ph type="subTitle" idx="1"/>
          </p:nvPr>
        </p:nvSpPr>
        <p:spPr>
          <a:xfrm>
            <a:off x="4724400" y="3657600"/>
            <a:ext cx="4191000" cy="2895600"/>
          </a:xfrm>
        </p:spPr>
        <p:txBody>
          <a:bodyPr>
            <a:normAutofit/>
          </a:bodyPr>
          <a:lstStyle/>
          <a:p>
            <a:pPr algn="ctr"/>
            <a:r>
              <a:rPr lang="en-US" dirty="0" smtClean="0"/>
              <a:t>Ideas for the Ideal </a:t>
            </a:r>
          </a:p>
          <a:p>
            <a:pPr algn="ctr"/>
            <a:r>
              <a:rPr lang="en-US" dirty="0" smtClean="0"/>
              <a:t>Urban Language Arts Classroom Design</a:t>
            </a:r>
          </a:p>
          <a:p>
            <a:endParaRPr lang="en-US" dirty="0" smtClean="0"/>
          </a:p>
          <a:p>
            <a:pPr algn="ctr"/>
            <a:r>
              <a:rPr lang="en-US" sz="2600" dirty="0" smtClean="0">
                <a:solidFill>
                  <a:srgbClr val="002060"/>
                </a:solidFill>
              </a:rPr>
              <a:t>Vance Holmes</a:t>
            </a:r>
            <a:endParaRPr lang="en-US" sz="2600" dirty="0">
              <a:solidFill>
                <a:srgbClr val="002060"/>
              </a:solidFill>
            </a:endParaRPr>
          </a:p>
        </p:txBody>
      </p:sp>
    </p:spTree>
    <p:extLst>
      <p:ext uri="{BB962C8B-B14F-4D97-AF65-F5344CB8AC3E}">
        <p14:creationId xmlns:p14="http://schemas.microsoft.com/office/powerpoint/2010/main" val="8108547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bg1"/>
                </a:solidFill>
              </a:rPr>
              <a:t>Urban Literacy Dream Workshop</a:t>
            </a:r>
            <a:endParaRPr lang="en-US" sz="3600" dirty="0">
              <a:solidFill>
                <a:schemeClr val="bg1"/>
              </a:solidFill>
            </a:endParaRPr>
          </a:p>
        </p:txBody>
      </p:sp>
      <p:sp>
        <p:nvSpPr>
          <p:cNvPr id="3" name="Content Placeholder 2"/>
          <p:cNvSpPr>
            <a:spLocks noGrp="1"/>
          </p:cNvSpPr>
          <p:nvPr>
            <p:ph idx="1"/>
          </p:nvPr>
        </p:nvSpPr>
        <p:spPr>
          <a:xfrm>
            <a:off x="228600" y="1985665"/>
            <a:ext cx="8686800" cy="4262735"/>
          </a:xfrm>
        </p:spPr>
        <p:txBody>
          <a:bodyPr>
            <a:normAutofit/>
          </a:bodyPr>
          <a:lstStyle/>
          <a:p>
            <a:pPr marL="0" indent="0">
              <a:buNone/>
            </a:pPr>
            <a:endParaRPr lang="en-US" dirty="0" smtClean="0"/>
          </a:p>
          <a:p>
            <a:pPr>
              <a:buFont typeface="Wingdings" pitchFamily="2" charset="2"/>
              <a:buChar char="§"/>
            </a:pPr>
            <a:r>
              <a:rPr lang="en-US" sz="2000" dirty="0"/>
              <a:t>The use of tables with separate chairs is far preferable to desk/chair units.</a:t>
            </a:r>
          </a:p>
          <a:p>
            <a:pPr>
              <a:buFont typeface="Wingdings" pitchFamily="2" charset="2"/>
              <a:buChar char="§"/>
            </a:pPr>
            <a:endParaRPr lang="en-US" sz="2000" dirty="0"/>
          </a:p>
          <a:p>
            <a:pPr>
              <a:buFont typeface="Wingdings" pitchFamily="2" charset="2"/>
              <a:buChar char="§"/>
            </a:pPr>
            <a:r>
              <a:rPr lang="en-US" sz="2000" dirty="0"/>
              <a:t>The ideal workshop has clean, empty, neutral vertical space.</a:t>
            </a:r>
          </a:p>
          <a:p>
            <a:pPr>
              <a:buFont typeface="Wingdings" pitchFamily="2" charset="2"/>
              <a:buChar char="§"/>
            </a:pPr>
            <a:endParaRPr lang="en-US" sz="2000" dirty="0"/>
          </a:p>
          <a:p>
            <a:pPr>
              <a:buFont typeface="Wingdings" pitchFamily="2" charset="2"/>
              <a:buChar char="§"/>
            </a:pPr>
            <a:r>
              <a:rPr lang="en-US" sz="2000" dirty="0"/>
              <a:t>The space must be clutter-free and open.</a:t>
            </a:r>
          </a:p>
          <a:p>
            <a:pPr marL="0" indent="0">
              <a:buNone/>
            </a:pPr>
            <a:endParaRPr lang="en-US" sz="2000" dirty="0"/>
          </a:p>
          <a:p>
            <a:pPr>
              <a:buFont typeface="Wingdings" pitchFamily="2" charset="2"/>
              <a:buChar char="§"/>
            </a:pPr>
            <a:r>
              <a:rPr lang="en-US" sz="2000" dirty="0"/>
              <a:t>Table cover and chair pads should be considered</a:t>
            </a:r>
            <a:r>
              <a:rPr lang="en-US" sz="2000" dirty="0" smtClean="0"/>
              <a:t>.</a:t>
            </a:r>
            <a:endParaRPr lang="en-US" sz="2000" dirty="0"/>
          </a:p>
        </p:txBody>
      </p:sp>
      <p:sp>
        <p:nvSpPr>
          <p:cNvPr id="4" name="TextBox 3"/>
          <p:cNvSpPr txBox="1"/>
          <p:nvPr/>
        </p:nvSpPr>
        <p:spPr>
          <a:xfrm>
            <a:off x="381000" y="1524000"/>
            <a:ext cx="8077200" cy="461665"/>
          </a:xfrm>
          <a:prstGeom prst="rect">
            <a:avLst/>
          </a:prstGeom>
          <a:noFill/>
        </p:spPr>
        <p:txBody>
          <a:bodyPr wrap="square" rtlCol="0">
            <a:spAutoFit/>
          </a:bodyPr>
          <a:lstStyle/>
          <a:p>
            <a:pPr lvl="0">
              <a:spcBef>
                <a:spcPct val="20000"/>
              </a:spcBef>
            </a:pPr>
            <a:r>
              <a:rPr lang="en-US" sz="2400" b="1" dirty="0">
                <a:solidFill>
                  <a:schemeClr val="accent3">
                    <a:lumMod val="50000"/>
                  </a:schemeClr>
                </a:solidFill>
              </a:rPr>
              <a:t>Instructive Design Choices</a:t>
            </a:r>
          </a:p>
        </p:txBody>
      </p:sp>
    </p:spTree>
    <p:extLst>
      <p:ext uri="{BB962C8B-B14F-4D97-AF65-F5344CB8AC3E}">
        <p14:creationId xmlns:p14="http://schemas.microsoft.com/office/powerpoint/2010/main" val="24770857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bg1"/>
                </a:solidFill>
              </a:rPr>
              <a:t>Urban Literacy Dream Workshop</a:t>
            </a:r>
            <a:endParaRPr lang="en-US" sz="3600" dirty="0">
              <a:solidFill>
                <a:schemeClr val="bg1"/>
              </a:solidFill>
            </a:endParaRPr>
          </a:p>
        </p:txBody>
      </p:sp>
      <p:sp>
        <p:nvSpPr>
          <p:cNvPr id="3" name="Content Placeholder 2"/>
          <p:cNvSpPr>
            <a:spLocks noGrp="1"/>
          </p:cNvSpPr>
          <p:nvPr>
            <p:ph idx="1"/>
          </p:nvPr>
        </p:nvSpPr>
        <p:spPr>
          <a:xfrm>
            <a:off x="228600" y="1985665"/>
            <a:ext cx="8686800" cy="4262735"/>
          </a:xfrm>
        </p:spPr>
        <p:txBody>
          <a:bodyPr>
            <a:normAutofit/>
          </a:bodyPr>
          <a:lstStyle/>
          <a:p>
            <a:pPr marL="0" indent="0">
              <a:buNone/>
            </a:pPr>
            <a:endParaRPr lang="en-US" sz="1800" dirty="0" smtClean="0"/>
          </a:p>
          <a:p>
            <a:pPr marL="0" indent="0">
              <a:buNone/>
            </a:pPr>
            <a:endParaRPr lang="en-US" sz="1800" dirty="0" smtClean="0"/>
          </a:p>
          <a:p>
            <a:pPr>
              <a:buFont typeface="Wingdings" pitchFamily="2" charset="2"/>
              <a:buChar char="§"/>
            </a:pPr>
            <a:r>
              <a:rPr lang="en-US" sz="2000" dirty="0" smtClean="0"/>
              <a:t>It </a:t>
            </a:r>
            <a:r>
              <a:rPr lang="en-US" sz="2000" dirty="0"/>
              <a:t>is a generally accepted notion that light colors make a room look bigger and brighter. Light and brightly colored walls are more reflective making a space feel open and </a:t>
            </a:r>
            <a:r>
              <a:rPr lang="en-US" sz="2000" dirty="0" smtClean="0"/>
              <a:t>airy.</a:t>
            </a:r>
            <a:br>
              <a:rPr lang="en-US" sz="2000" dirty="0" smtClean="0"/>
            </a:br>
            <a:endParaRPr lang="en-US" sz="2000" dirty="0"/>
          </a:p>
          <a:p>
            <a:pPr>
              <a:buFont typeface="Wingdings" pitchFamily="2" charset="2"/>
              <a:buChar char="§"/>
            </a:pPr>
            <a:r>
              <a:rPr lang="en-US" sz="2000" dirty="0"/>
              <a:t>Use multi-function furniture.</a:t>
            </a:r>
          </a:p>
          <a:p>
            <a:pPr>
              <a:buFont typeface="Wingdings" pitchFamily="2" charset="2"/>
              <a:buChar char="§"/>
            </a:pPr>
            <a:endParaRPr lang="en-US" sz="2000" dirty="0"/>
          </a:p>
          <a:p>
            <a:pPr>
              <a:buFont typeface="Wingdings" pitchFamily="2" charset="2"/>
              <a:buChar char="§"/>
            </a:pPr>
            <a:r>
              <a:rPr lang="en-US" sz="2000" dirty="0"/>
              <a:t>Place large pieces of furniture against the walls. Consider having at least some of the furniture pieces the same color as the walls.</a:t>
            </a:r>
          </a:p>
        </p:txBody>
      </p:sp>
      <p:sp>
        <p:nvSpPr>
          <p:cNvPr id="4" name="TextBox 3"/>
          <p:cNvSpPr txBox="1"/>
          <p:nvPr/>
        </p:nvSpPr>
        <p:spPr>
          <a:xfrm>
            <a:off x="381000" y="1524000"/>
            <a:ext cx="8077200" cy="461665"/>
          </a:xfrm>
          <a:prstGeom prst="rect">
            <a:avLst/>
          </a:prstGeom>
          <a:noFill/>
        </p:spPr>
        <p:txBody>
          <a:bodyPr wrap="square" rtlCol="0">
            <a:spAutoFit/>
          </a:bodyPr>
          <a:lstStyle/>
          <a:p>
            <a:pPr lvl="0">
              <a:spcBef>
                <a:spcPct val="20000"/>
              </a:spcBef>
            </a:pPr>
            <a:r>
              <a:rPr lang="en-US" sz="2400" b="1" dirty="0">
                <a:solidFill>
                  <a:schemeClr val="accent3">
                    <a:lumMod val="50000"/>
                  </a:schemeClr>
                </a:solidFill>
              </a:rPr>
              <a:t>Instructive Design Choices</a:t>
            </a:r>
          </a:p>
        </p:txBody>
      </p:sp>
    </p:spTree>
    <p:extLst>
      <p:ext uri="{BB962C8B-B14F-4D97-AF65-F5344CB8AC3E}">
        <p14:creationId xmlns:p14="http://schemas.microsoft.com/office/powerpoint/2010/main" val="42271378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bg1"/>
                </a:solidFill>
              </a:rPr>
              <a:t>Urban Literacy Dream Workshop</a:t>
            </a:r>
            <a:endParaRPr lang="en-US" sz="3600" dirty="0">
              <a:solidFill>
                <a:schemeClr val="bg1"/>
              </a:solidFill>
            </a:endParaRPr>
          </a:p>
        </p:txBody>
      </p:sp>
      <p:sp>
        <p:nvSpPr>
          <p:cNvPr id="3" name="Content Placeholder 2"/>
          <p:cNvSpPr>
            <a:spLocks noGrp="1"/>
          </p:cNvSpPr>
          <p:nvPr>
            <p:ph idx="1"/>
          </p:nvPr>
        </p:nvSpPr>
        <p:spPr>
          <a:xfrm>
            <a:off x="228600" y="1985665"/>
            <a:ext cx="8686800" cy="4262735"/>
          </a:xfrm>
        </p:spPr>
        <p:txBody>
          <a:bodyPr/>
          <a:lstStyle/>
          <a:p>
            <a:pPr marL="0" indent="0">
              <a:buNone/>
            </a:pPr>
            <a:endParaRPr lang="en-US" dirty="0" smtClean="0"/>
          </a:p>
          <a:p>
            <a:pPr marL="0" indent="0">
              <a:buNone/>
            </a:pPr>
            <a:endParaRPr lang="en-US" dirty="0"/>
          </a:p>
          <a:p>
            <a:pPr marL="0" indent="0" algn="ctr">
              <a:buNone/>
            </a:pPr>
            <a:endParaRPr lang="en-US" dirty="0" smtClean="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2743200"/>
            <a:ext cx="8242465" cy="2708027"/>
          </a:xfrm>
          <a:prstGeom prst="rect">
            <a:avLst/>
          </a:prstGeom>
        </p:spPr>
      </p:pic>
    </p:spTree>
    <p:extLst>
      <p:ext uri="{BB962C8B-B14F-4D97-AF65-F5344CB8AC3E}">
        <p14:creationId xmlns:p14="http://schemas.microsoft.com/office/powerpoint/2010/main" val="404855295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chemeClr val="bg1"/>
                </a:solidFill>
              </a:rPr>
              <a:t>Urban Literacy</a:t>
            </a:r>
            <a:r>
              <a:rPr lang="en-US" dirty="0">
                <a:solidFill>
                  <a:schemeClr val="bg1"/>
                </a:solidFill>
              </a:rPr>
              <a:t> </a:t>
            </a:r>
            <a:r>
              <a:rPr lang="en-US" dirty="0" smtClean="0">
                <a:solidFill>
                  <a:schemeClr val="bg1"/>
                </a:solidFill>
              </a:rPr>
              <a:t>Dream Workshop</a:t>
            </a:r>
            <a:endParaRPr lang="en-US" dirty="0">
              <a:solidFill>
                <a:schemeClr val="bg1"/>
              </a:solidFill>
            </a:endParaRPr>
          </a:p>
        </p:txBody>
      </p:sp>
      <p:sp>
        <p:nvSpPr>
          <p:cNvPr id="3" name="Subtitle 2"/>
          <p:cNvSpPr>
            <a:spLocks noGrp="1"/>
          </p:cNvSpPr>
          <p:nvPr>
            <p:ph type="subTitle" idx="1"/>
          </p:nvPr>
        </p:nvSpPr>
        <p:spPr>
          <a:xfrm>
            <a:off x="4724400" y="3657600"/>
            <a:ext cx="4191000" cy="2895600"/>
          </a:xfrm>
        </p:spPr>
        <p:txBody>
          <a:bodyPr>
            <a:normAutofit/>
          </a:bodyPr>
          <a:lstStyle/>
          <a:p>
            <a:pPr algn="ctr"/>
            <a:r>
              <a:rPr lang="en-US" dirty="0" smtClean="0"/>
              <a:t>Ideas for the Ideal </a:t>
            </a:r>
          </a:p>
          <a:p>
            <a:pPr algn="ctr"/>
            <a:r>
              <a:rPr lang="en-US" dirty="0" smtClean="0"/>
              <a:t>Urban Language Arts Classroom Design</a:t>
            </a:r>
          </a:p>
          <a:p>
            <a:endParaRPr lang="en-US" dirty="0" smtClean="0"/>
          </a:p>
        </p:txBody>
      </p:sp>
    </p:spTree>
    <p:extLst>
      <p:ext uri="{BB962C8B-B14F-4D97-AF65-F5344CB8AC3E}">
        <p14:creationId xmlns:p14="http://schemas.microsoft.com/office/powerpoint/2010/main" val="2175070899"/>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bg1"/>
                </a:solidFill>
              </a:rPr>
              <a:t>Urban Literacy Dream Workshop</a:t>
            </a:r>
            <a:endParaRPr lang="en-US" sz="3600" dirty="0">
              <a:solidFill>
                <a:schemeClr val="bg1"/>
              </a:solidFill>
            </a:endParaRPr>
          </a:p>
        </p:txBody>
      </p:sp>
      <p:sp>
        <p:nvSpPr>
          <p:cNvPr id="3" name="Content Placeholder 2"/>
          <p:cNvSpPr>
            <a:spLocks noGrp="1"/>
          </p:cNvSpPr>
          <p:nvPr>
            <p:ph idx="1"/>
          </p:nvPr>
        </p:nvSpPr>
        <p:spPr>
          <a:xfrm>
            <a:off x="914400" y="2057400"/>
            <a:ext cx="7239000" cy="3581400"/>
          </a:xfrm>
        </p:spPr>
        <p:txBody>
          <a:bodyPr>
            <a:normAutofit/>
          </a:bodyPr>
          <a:lstStyle/>
          <a:p>
            <a:pPr marL="0" indent="0">
              <a:buNone/>
            </a:pPr>
            <a:endParaRPr lang="en-US" dirty="0" smtClean="0"/>
          </a:p>
          <a:p>
            <a:pPr marL="0" indent="0">
              <a:buNone/>
            </a:pPr>
            <a:r>
              <a:rPr lang="en-US" dirty="0" smtClean="0"/>
              <a:t>The </a:t>
            </a:r>
            <a:r>
              <a:rPr lang="en-US" dirty="0"/>
              <a:t>physical </a:t>
            </a:r>
            <a:r>
              <a:rPr lang="en-US" dirty="0" smtClean="0"/>
              <a:t>environment </a:t>
            </a:r>
            <a:r>
              <a:rPr lang="en-US" dirty="0"/>
              <a:t>of the urban literacy classroom is so critical to building an energized </a:t>
            </a:r>
            <a:r>
              <a:rPr lang="en-US" dirty="0" smtClean="0"/>
              <a:t>learning </a:t>
            </a:r>
            <a:r>
              <a:rPr lang="en-US" dirty="0"/>
              <a:t>community, its importance cannot be overstated.</a:t>
            </a:r>
          </a:p>
        </p:txBody>
      </p:sp>
    </p:spTree>
    <p:extLst>
      <p:ext uri="{BB962C8B-B14F-4D97-AF65-F5344CB8AC3E}">
        <p14:creationId xmlns:p14="http://schemas.microsoft.com/office/powerpoint/2010/main" val="43550568"/>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bg1"/>
                </a:solidFill>
              </a:rPr>
              <a:t>Urban Literacy Dream Workshop</a:t>
            </a:r>
            <a:endParaRPr lang="en-US" sz="3600" dirty="0">
              <a:solidFill>
                <a:schemeClr val="bg1"/>
              </a:solidFill>
            </a:endParaRPr>
          </a:p>
        </p:txBody>
      </p:sp>
      <p:sp>
        <p:nvSpPr>
          <p:cNvPr id="3" name="Content Placeholder 2"/>
          <p:cNvSpPr>
            <a:spLocks noGrp="1"/>
          </p:cNvSpPr>
          <p:nvPr>
            <p:ph idx="1"/>
          </p:nvPr>
        </p:nvSpPr>
        <p:spPr>
          <a:xfrm>
            <a:off x="2286000" y="1295400"/>
            <a:ext cx="5791200" cy="4648200"/>
          </a:xfrm>
        </p:spPr>
        <p:txBody>
          <a:bodyPr/>
          <a:lstStyle/>
          <a:p>
            <a:pPr marL="0" indent="0">
              <a:buNone/>
            </a:pPr>
            <a:endParaRPr lang="en-US" dirty="0"/>
          </a:p>
          <a:p>
            <a:pPr marL="0" indent="0">
              <a:buNone/>
            </a:pPr>
            <a:endParaRPr lang="en-US" dirty="0" smtClean="0"/>
          </a:p>
          <a:p>
            <a:pPr marL="0" indent="0">
              <a:buNone/>
            </a:pPr>
            <a:r>
              <a:rPr lang="en-US" b="1" dirty="0" smtClean="0">
                <a:solidFill>
                  <a:schemeClr val="accent1"/>
                </a:solidFill>
              </a:rPr>
              <a:t>Room </a:t>
            </a:r>
            <a:r>
              <a:rPr lang="en-US" b="1" dirty="0">
                <a:solidFill>
                  <a:schemeClr val="accent1"/>
                </a:solidFill>
              </a:rPr>
              <a:t>Color and </a:t>
            </a:r>
            <a:r>
              <a:rPr lang="en-US" b="1" dirty="0" smtClean="0">
                <a:solidFill>
                  <a:schemeClr val="accent1"/>
                </a:solidFill>
              </a:rPr>
              <a:t>Mood</a:t>
            </a:r>
          </a:p>
          <a:p>
            <a:pPr marL="0" indent="0">
              <a:buNone/>
            </a:pPr>
            <a:endParaRPr lang="en-US" b="1" dirty="0" smtClean="0">
              <a:solidFill>
                <a:schemeClr val="accent1"/>
              </a:solidFill>
            </a:endParaRPr>
          </a:p>
          <a:p>
            <a:pPr marL="0" indent="0">
              <a:buNone/>
            </a:pPr>
            <a:r>
              <a:rPr lang="en-US" b="1" dirty="0" smtClean="0">
                <a:solidFill>
                  <a:schemeClr val="accent5">
                    <a:lumMod val="75000"/>
                  </a:schemeClr>
                </a:solidFill>
              </a:rPr>
              <a:t>Furniture Arrangement</a:t>
            </a:r>
          </a:p>
          <a:p>
            <a:pPr marL="0" indent="0">
              <a:buNone/>
            </a:pPr>
            <a:endParaRPr lang="en-US" b="1" dirty="0" smtClean="0">
              <a:solidFill>
                <a:schemeClr val="accent1"/>
              </a:solidFill>
            </a:endParaRPr>
          </a:p>
          <a:p>
            <a:pPr marL="0" indent="0">
              <a:buNone/>
            </a:pPr>
            <a:r>
              <a:rPr lang="en-US" b="1" dirty="0" smtClean="0">
                <a:solidFill>
                  <a:schemeClr val="accent3">
                    <a:lumMod val="50000"/>
                  </a:schemeClr>
                </a:solidFill>
              </a:rPr>
              <a:t>Instructive Design Choices</a:t>
            </a:r>
            <a:endParaRPr lang="en-US" b="1" dirty="0">
              <a:solidFill>
                <a:schemeClr val="accent3">
                  <a:lumMod val="50000"/>
                </a:schemeClr>
              </a:solidFill>
            </a:endParaRPr>
          </a:p>
        </p:txBody>
      </p:sp>
    </p:spTree>
    <p:extLst>
      <p:ext uri="{BB962C8B-B14F-4D97-AF65-F5344CB8AC3E}">
        <p14:creationId xmlns:p14="http://schemas.microsoft.com/office/powerpoint/2010/main" val="79378122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25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750"/>
                                        <p:tgtEl>
                                          <p:spTgt spid="3">
                                            <p:txEl>
                                              <p:pRg st="2" end="2"/>
                                            </p:txEl>
                                          </p:spTgt>
                                        </p:tgtEl>
                                      </p:cBhvr>
                                    </p:animEffect>
                                    <p:anim calcmode="lin" valueType="num">
                                      <p:cBhvr>
                                        <p:cTn id="8" dur="17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75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5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1750"/>
                                        <p:tgtEl>
                                          <p:spTgt spid="3">
                                            <p:txEl>
                                              <p:pRg st="4" end="4"/>
                                            </p:txEl>
                                          </p:spTgt>
                                        </p:tgtEl>
                                      </p:cBhvr>
                                    </p:animEffect>
                                    <p:anim calcmode="lin" valueType="num">
                                      <p:cBhvr>
                                        <p:cTn id="13" dur="175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4" dur="1750" fill="hold"/>
                                        <p:tgtEl>
                                          <p:spTgt spid="3">
                                            <p:txEl>
                                              <p:pRg st="4" end="4"/>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25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1750"/>
                                        <p:tgtEl>
                                          <p:spTgt spid="3">
                                            <p:txEl>
                                              <p:pRg st="6" end="6"/>
                                            </p:txEl>
                                          </p:spTgt>
                                        </p:tgtEl>
                                      </p:cBhvr>
                                    </p:animEffect>
                                    <p:anim calcmode="lin" valueType="num">
                                      <p:cBhvr>
                                        <p:cTn id="18" dur="175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19" dur="175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bg1"/>
                </a:solidFill>
              </a:rPr>
              <a:t>Urban Literacy Dream Workshop</a:t>
            </a:r>
            <a:endParaRPr lang="en-US" sz="3600" dirty="0">
              <a:solidFill>
                <a:schemeClr val="bg1"/>
              </a:solidFill>
            </a:endParaRPr>
          </a:p>
        </p:txBody>
      </p:sp>
      <p:sp>
        <p:nvSpPr>
          <p:cNvPr id="3" name="Content Placeholder 2"/>
          <p:cNvSpPr>
            <a:spLocks noGrp="1"/>
          </p:cNvSpPr>
          <p:nvPr>
            <p:ph idx="1"/>
          </p:nvPr>
        </p:nvSpPr>
        <p:spPr>
          <a:xfrm>
            <a:off x="228600" y="1985665"/>
            <a:ext cx="8686800" cy="4262735"/>
          </a:xfrm>
        </p:spPr>
        <p:txBody>
          <a:bodyPr>
            <a:normAutofit lnSpcReduction="10000"/>
          </a:bodyPr>
          <a:lstStyle/>
          <a:p>
            <a:pPr marL="0" indent="0">
              <a:buNone/>
            </a:pPr>
            <a:endParaRPr lang="en-US" sz="2600" dirty="0" smtClean="0"/>
          </a:p>
          <a:p>
            <a:pPr marL="0" indent="0">
              <a:buNone/>
            </a:pPr>
            <a:r>
              <a:rPr lang="en-US" sz="2600" b="1" dirty="0" smtClean="0"/>
              <a:t>Blue</a:t>
            </a:r>
            <a:r>
              <a:rPr lang="en-US" sz="2600" dirty="0" smtClean="0"/>
              <a:t> </a:t>
            </a:r>
            <a:r>
              <a:rPr lang="en-US" sz="2600" dirty="0"/>
              <a:t>is said to bring down blood pressure and slow respiration and heart rate. That is why it is considered calming, relaxing and serene. Blue – especially a warmer blue, such as periwinkle – is known to have a calming effect when used as the main color of a room. </a:t>
            </a:r>
          </a:p>
          <a:p>
            <a:pPr marL="0" indent="0">
              <a:buNone/>
            </a:pPr>
            <a:endParaRPr lang="en-US" sz="2600" dirty="0"/>
          </a:p>
          <a:p>
            <a:pPr marL="0" indent="0">
              <a:buNone/>
            </a:pPr>
            <a:r>
              <a:rPr lang="en-US" sz="2600" b="1" dirty="0"/>
              <a:t>Purple</a:t>
            </a:r>
            <a:r>
              <a:rPr lang="en-US" sz="2600" dirty="0"/>
              <a:t> in its darkest values is rich, dramatic, and sophisticated. It is associated with luxury as well as creativity, and as an accent or secondary color, it gives a scheme depth.</a:t>
            </a:r>
          </a:p>
          <a:p>
            <a:pPr marL="0" indent="0">
              <a:buNone/>
            </a:pPr>
            <a:endParaRPr lang="en-US" dirty="0"/>
          </a:p>
        </p:txBody>
      </p:sp>
      <p:sp>
        <p:nvSpPr>
          <p:cNvPr id="4" name="TextBox 3"/>
          <p:cNvSpPr txBox="1"/>
          <p:nvPr/>
        </p:nvSpPr>
        <p:spPr>
          <a:xfrm>
            <a:off x="381000" y="1524000"/>
            <a:ext cx="8077200" cy="461665"/>
          </a:xfrm>
          <a:prstGeom prst="rect">
            <a:avLst/>
          </a:prstGeom>
          <a:noFill/>
        </p:spPr>
        <p:txBody>
          <a:bodyPr wrap="square" rtlCol="0">
            <a:spAutoFit/>
          </a:bodyPr>
          <a:lstStyle/>
          <a:p>
            <a:pPr lvl="0">
              <a:spcBef>
                <a:spcPct val="20000"/>
              </a:spcBef>
            </a:pPr>
            <a:r>
              <a:rPr lang="en-US" sz="2400" b="1" dirty="0">
                <a:solidFill>
                  <a:srgbClr val="4E67C8"/>
                </a:solidFill>
              </a:rPr>
              <a:t>Room Color and Mood</a:t>
            </a:r>
          </a:p>
        </p:txBody>
      </p:sp>
    </p:spTree>
    <p:extLst>
      <p:ext uri="{BB962C8B-B14F-4D97-AF65-F5344CB8AC3E}">
        <p14:creationId xmlns:p14="http://schemas.microsoft.com/office/powerpoint/2010/main" val="24298590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bg1"/>
                </a:solidFill>
              </a:rPr>
              <a:t>Urban Literacy Dream Workshop</a:t>
            </a:r>
            <a:endParaRPr lang="en-US" sz="3600" dirty="0">
              <a:solidFill>
                <a:schemeClr val="bg1"/>
              </a:solidFill>
            </a:endParaRPr>
          </a:p>
        </p:txBody>
      </p:sp>
      <p:sp>
        <p:nvSpPr>
          <p:cNvPr id="3" name="Content Placeholder 2"/>
          <p:cNvSpPr>
            <a:spLocks noGrp="1"/>
          </p:cNvSpPr>
          <p:nvPr>
            <p:ph idx="1"/>
          </p:nvPr>
        </p:nvSpPr>
        <p:spPr>
          <a:xfrm>
            <a:off x="228600" y="1985665"/>
            <a:ext cx="8686800" cy="4262735"/>
          </a:xfrm>
        </p:spPr>
        <p:txBody>
          <a:bodyPr>
            <a:normAutofit/>
          </a:bodyPr>
          <a:lstStyle/>
          <a:p>
            <a:pPr marL="0" indent="0">
              <a:buNone/>
            </a:pPr>
            <a:endParaRPr lang="en-US" dirty="0" smtClean="0"/>
          </a:p>
          <a:p>
            <a:pPr marL="0" indent="0">
              <a:buNone/>
            </a:pPr>
            <a:r>
              <a:rPr lang="en-US" sz="2400" b="1" dirty="0" smtClean="0"/>
              <a:t>Orange</a:t>
            </a:r>
            <a:r>
              <a:rPr lang="en-US" sz="2400" dirty="0" smtClean="0"/>
              <a:t> </a:t>
            </a:r>
            <a:r>
              <a:rPr lang="en-US" sz="2400" dirty="0"/>
              <a:t>evokes excitement, enthusiasm and is an energetic color. In ancient cultures orange was believed to heal the lungs and increase energy levels.</a:t>
            </a:r>
          </a:p>
          <a:p>
            <a:pPr marL="0" indent="0">
              <a:buNone/>
            </a:pPr>
            <a:endParaRPr lang="en-US" sz="2400" dirty="0"/>
          </a:p>
          <a:p>
            <a:pPr marL="0" indent="0">
              <a:buNone/>
            </a:pPr>
            <a:r>
              <a:rPr lang="en-US" sz="2400" b="1" dirty="0"/>
              <a:t>Red</a:t>
            </a:r>
            <a:r>
              <a:rPr lang="en-US" sz="2400" dirty="0"/>
              <a:t> raises a room’s energy level. In the right shade, it can be a good choice if you want to stir up excitement and stimulate conversation.</a:t>
            </a:r>
          </a:p>
          <a:p>
            <a:pPr marL="0" indent="0">
              <a:buNone/>
            </a:pPr>
            <a:endParaRPr lang="en-US" sz="6500" dirty="0"/>
          </a:p>
        </p:txBody>
      </p:sp>
      <p:sp>
        <p:nvSpPr>
          <p:cNvPr id="4" name="TextBox 3"/>
          <p:cNvSpPr txBox="1"/>
          <p:nvPr/>
        </p:nvSpPr>
        <p:spPr>
          <a:xfrm>
            <a:off x="381000" y="1524000"/>
            <a:ext cx="8077200" cy="461665"/>
          </a:xfrm>
          <a:prstGeom prst="rect">
            <a:avLst/>
          </a:prstGeom>
          <a:noFill/>
        </p:spPr>
        <p:txBody>
          <a:bodyPr wrap="square" rtlCol="0">
            <a:spAutoFit/>
          </a:bodyPr>
          <a:lstStyle/>
          <a:p>
            <a:pPr lvl="0">
              <a:spcBef>
                <a:spcPct val="20000"/>
              </a:spcBef>
            </a:pPr>
            <a:r>
              <a:rPr lang="en-US" sz="2400" b="1" dirty="0">
                <a:solidFill>
                  <a:srgbClr val="4E67C8"/>
                </a:solidFill>
              </a:rPr>
              <a:t>Room Color and Mood</a:t>
            </a:r>
          </a:p>
        </p:txBody>
      </p:sp>
    </p:spTree>
    <p:extLst>
      <p:ext uri="{BB962C8B-B14F-4D97-AF65-F5344CB8AC3E}">
        <p14:creationId xmlns:p14="http://schemas.microsoft.com/office/powerpoint/2010/main" val="16634111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bg1"/>
                </a:solidFill>
              </a:rPr>
              <a:t>Urban Literacy Dream Workshop</a:t>
            </a:r>
            <a:endParaRPr lang="en-US" sz="3600" dirty="0">
              <a:solidFill>
                <a:schemeClr val="bg1"/>
              </a:solidFill>
            </a:endParaRPr>
          </a:p>
        </p:txBody>
      </p:sp>
      <p:sp>
        <p:nvSpPr>
          <p:cNvPr id="3" name="Content Placeholder 2"/>
          <p:cNvSpPr>
            <a:spLocks noGrp="1"/>
          </p:cNvSpPr>
          <p:nvPr>
            <p:ph idx="1"/>
          </p:nvPr>
        </p:nvSpPr>
        <p:spPr>
          <a:xfrm>
            <a:off x="228600" y="1985665"/>
            <a:ext cx="8686800" cy="4262735"/>
          </a:xfrm>
        </p:spPr>
        <p:txBody>
          <a:bodyPr>
            <a:normAutofit fontScale="85000" lnSpcReduction="20000"/>
          </a:bodyPr>
          <a:lstStyle/>
          <a:p>
            <a:pPr marL="0" indent="0">
              <a:buNone/>
            </a:pPr>
            <a:endParaRPr lang="en-US" dirty="0" smtClean="0"/>
          </a:p>
          <a:p>
            <a:pPr marL="0" indent="0">
              <a:buNone/>
            </a:pPr>
            <a:r>
              <a:rPr lang="en-US" sz="2800" b="1" dirty="0"/>
              <a:t>Green </a:t>
            </a:r>
            <a:r>
              <a:rPr lang="en-US" sz="2800" dirty="0"/>
              <a:t>is considered the most restful color for the eye, combining the refreshing quality of blue and the cheerfulness of yellow. Green also has a calming effect when used as a main color for decorating. </a:t>
            </a:r>
            <a:endParaRPr lang="en-US" sz="2800" dirty="0" smtClean="0"/>
          </a:p>
          <a:p>
            <a:pPr marL="0" indent="0">
              <a:buNone/>
            </a:pPr>
            <a:endParaRPr lang="en-US" sz="2800" b="1" dirty="0"/>
          </a:p>
          <a:p>
            <a:pPr marL="0" indent="0">
              <a:buNone/>
            </a:pPr>
            <a:r>
              <a:rPr lang="en-US" sz="2800" b="1" dirty="0" smtClean="0"/>
              <a:t>Crimson</a:t>
            </a:r>
            <a:r>
              <a:rPr lang="en-US" sz="2800" dirty="0" smtClean="0"/>
              <a:t> </a:t>
            </a:r>
            <a:r>
              <a:rPr lang="en-US" sz="2800" dirty="0"/>
              <a:t>can make some people feel irritable – invoking feels of rage and hostility.</a:t>
            </a:r>
          </a:p>
          <a:p>
            <a:pPr marL="0" indent="0">
              <a:buNone/>
            </a:pPr>
            <a:endParaRPr lang="en-US" sz="2800" dirty="0"/>
          </a:p>
          <a:p>
            <a:pPr marL="0" indent="0">
              <a:buNone/>
            </a:pPr>
            <a:r>
              <a:rPr lang="en-US" sz="2800" b="1" dirty="0" smtClean="0"/>
              <a:t>Yellow</a:t>
            </a:r>
            <a:r>
              <a:rPr lang="en-US" sz="2800" dirty="0" smtClean="0"/>
              <a:t>, though cheery, is </a:t>
            </a:r>
            <a:r>
              <a:rPr lang="en-US" sz="2800" dirty="0"/>
              <a:t>not a good </a:t>
            </a:r>
            <a:r>
              <a:rPr lang="en-US" sz="2800" dirty="0" smtClean="0"/>
              <a:t>main color choice. </a:t>
            </a:r>
            <a:r>
              <a:rPr lang="en-US" sz="2800" dirty="0"/>
              <a:t>While </a:t>
            </a:r>
            <a:r>
              <a:rPr lang="en-US" sz="2800" dirty="0" smtClean="0"/>
              <a:t>chromo therapy </a:t>
            </a:r>
            <a:r>
              <a:rPr lang="en-US" sz="2800" dirty="0"/>
              <a:t>findings suggest that yellow stimulates the nerves and purifies the body, in large amounts, this color tends to create feelings of frustration and anger in people.</a:t>
            </a:r>
          </a:p>
        </p:txBody>
      </p:sp>
      <p:sp>
        <p:nvSpPr>
          <p:cNvPr id="4" name="TextBox 3"/>
          <p:cNvSpPr txBox="1"/>
          <p:nvPr/>
        </p:nvSpPr>
        <p:spPr>
          <a:xfrm>
            <a:off x="381000" y="1524000"/>
            <a:ext cx="8077200" cy="461665"/>
          </a:xfrm>
          <a:prstGeom prst="rect">
            <a:avLst/>
          </a:prstGeom>
          <a:noFill/>
        </p:spPr>
        <p:txBody>
          <a:bodyPr wrap="square" rtlCol="0">
            <a:spAutoFit/>
          </a:bodyPr>
          <a:lstStyle/>
          <a:p>
            <a:pPr lvl="0">
              <a:spcBef>
                <a:spcPct val="20000"/>
              </a:spcBef>
            </a:pPr>
            <a:r>
              <a:rPr lang="en-US" sz="2400" b="1" dirty="0">
                <a:solidFill>
                  <a:srgbClr val="4E67C8"/>
                </a:solidFill>
              </a:rPr>
              <a:t>Room Color and Mood</a:t>
            </a:r>
          </a:p>
        </p:txBody>
      </p:sp>
    </p:spTree>
    <p:extLst>
      <p:ext uri="{BB962C8B-B14F-4D97-AF65-F5344CB8AC3E}">
        <p14:creationId xmlns:p14="http://schemas.microsoft.com/office/powerpoint/2010/main" val="34704021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bg1"/>
                </a:solidFill>
              </a:rPr>
              <a:t>Urban Literacy Dream Workshop</a:t>
            </a:r>
            <a:endParaRPr lang="en-US" sz="3600" dirty="0">
              <a:solidFill>
                <a:schemeClr val="bg1"/>
              </a:solidFill>
            </a:endParaRPr>
          </a:p>
        </p:txBody>
      </p:sp>
      <p:sp>
        <p:nvSpPr>
          <p:cNvPr id="4" name="TextBox 3"/>
          <p:cNvSpPr txBox="1"/>
          <p:nvPr/>
        </p:nvSpPr>
        <p:spPr>
          <a:xfrm>
            <a:off x="381000" y="1524000"/>
            <a:ext cx="8077200" cy="461665"/>
          </a:xfrm>
          <a:prstGeom prst="rect">
            <a:avLst/>
          </a:prstGeom>
          <a:noFill/>
        </p:spPr>
        <p:txBody>
          <a:bodyPr wrap="square" rtlCol="0">
            <a:spAutoFit/>
          </a:bodyPr>
          <a:lstStyle/>
          <a:p>
            <a:pPr lvl="0">
              <a:spcBef>
                <a:spcPct val="20000"/>
              </a:spcBef>
            </a:pPr>
            <a:r>
              <a:rPr lang="en-US" sz="2400" b="1" dirty="0" smtClean="0">
                <a:solidFill>
                  <a:schemeClr val="accent5">
                    <a:lumMod val="75000"/>
                  </a:schemeClr>
                </a:solidFill>
              </a:rPr>
              <a:t>Furniture Arrangement</a:t>
            </a:r>
            <a:endParaRPr lang="en-US" sz="2400" b="1" dirty="0">
              <a:solidFill>
                <a:schemeClr val="accent5">
                  <a:lumMod val="75000"/>
                </a:schemeClr>
              </a:solidFill>
            </a:endParaRPr>
          </a:p>
        </p:txBody>
      </p:sp>
      <p:sp>
        <p:nvSpPr>
          <p:cNvPr id="3" name="Content Placeholder 2"/>
          <p:cNvSpPr>
            <a:spLocks noGrp="1"/>
          </p:cNvSpPr>
          <p:nvPr>
            <p:ph idx="1"/>
          </p:nvPr>
        </p:nvSpPr>
        <p:spPr>
          <a:xfrm>
            <a:off x="228600" y="2514600"/>
            <a:ext cx="8686800" cy="3733800"/>
          </a:xfrm>
        </p:spPr>
        <p:txBody>
          <a:bodyPr>
            <a:normAutofit/>
          </a:bodyPr>
          <a:lstStyle/>
          <a:p>
            <a:pPr marL="0" indent="0">
              <a:buNone/>
            </a:pPr>
            <a:endParaRPr lang="en-US" sz="2000" dirty="0" smtClean="0"/>
          </a:p>
          <a:p>
            <a:pPr>
              <a:buFont typeface="Wingdings" pitchFamily="2" charset="2"/>
              <a:buChar char="§"/>
            </a:pPr>
            <a:r>
              <a:rPr lang="en-US" sz="2000" dirty="0" smtClean="0"/>
              <a:t>All </a:t>
            </a:r>
            <a:r>
              <a:rPr lang="en-US" sz="2000" dirty="0"/>
              <a:t>chairs, desk and tables must be outfitted for quick and quiet movement.</a:t>
            </a:r>
          </a:p>
          <a:p>
            <a:pPr marL="0" indent="0">
              <a:buNone/>
            </a:pPr>
            <a:endParaRPr lang="en-US" sz="2000" dirty="0"/>
          </a:p>
          <a:p>
            <a:pPr>
              <a:buFont typeface="Wingdings" pitchFamily="2" charset="2"/>
              <a:buChar char="§"/>
            </a:pPr>
            <a:r>
              <a:rPr lang="en-US" sz="2000" dirty="0"/>
              <a:t>Alternate types of seating should be available.</a:t>
            </a:r>
          </a:p>
          <a:p>
            <a:pPr>
              <a:buFont typeface="Wingdings" pitchFamily="2" charset="2"/>
              <a:buChar char="§"/>
            </a:pPr>
            <a:endParaRPr lang="en-US" sz="2000" dirty="0"/>
          </a:p>
          <a:p>
            <a:pPr>
              <a:buFont typeface="Wingdings" pitchFamily="2" charset="2"/>
              <a:buChar char="§"/>
            </a:pPr>
            <a:r>
              <a:rPr lang="en-US" sz="2000" dirty="0"/>
              <a:t>There should be a comfortable area for guests</a:t>
            </a:r>
            <a:r>
              <a:rPr lang="en-US" sz="2000" dirty="0" smtClean="0"/>
              <a:t>.</a:t>
            </a:r>
          </a:p>
          <a:p>
            <a:pPr>
              <a:buFont typeface="Wingdings" pitchFamily="2" charset="2"/>
              <a:buChar char="§"/>
            </a:pPr>
            <a:endParaRPr lang="en-US" sz="2000" dirty="0"/>
          </a:p>
          <a:p>
            <a:pPr>
              <a:buFont typeface="Wingdings" pitchFamily="2" charset="2"/>
              <a:buChar char="§"/>
            </a:pPr>
            <a:r>
              <a:rPr lang="en-US" sz="2000" dirty="0"/>
              <a:t>Ideally, the basic arrangement of furniture would have rows of tables (or desks) facing in to the center of the room.</a:t>
            </a:r>
          </a:p>
          <a:p>
            <a:pPr marL="0" indent="0">
              <a:buNone/>
            </a:pPr>
            <a:endParaRPr lang="en-US" dirty="0"/>
          </a:p>
        </p:txBody>
      </p:sp>
    </p:spTree>
    <p:extLst>
      <p:ext uri="{BB962C8B-B14F-4D97-AF65-F5344CB8AC3E}">
        <p14:creationId xmlns:p14="http://schemas.microsoft.com/office/powerpoint/2010/main" val="130420671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bg1"/>
                </a:solidFill>
              </a:rPr>
              <a:t>Urban Literacy Dream Workshop</a:t>
            </a:r>
            <a:endParaRPr lang="en-US" sz="3600" dirty="0">
              <a:solidFill>
                <a:schemeClr val="bg1"/>
              </a:solidFill>
            </a:endParaRP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5016" y="2057400"/>
            <a:ext cx="7403947" cy="4414837"/>
          </a:xfrm>
        </p:spPr>
      </p:pic>
      <p:sp>
        <p:nvSpPr>
          <p:cNvPr id="4" name="TextBox 3"/>
          <p:cNvSpPr txBox="1"/>
          <p:nvPr/>
        </p:nvSpPr>
        <p:spPr>
          <a:xfrm>
            <a:off x="381000" y="1524000"/>
            <a:ext cx="8077200" cy="461665"/>
          </a:xfrm>
          <a:prstGeom prst="rect">
            <a:avLst/>
          </a:prstGeom>
          <a:noFill/>
        </p:spPr>
        <p:txBody>
          <a:bodyPr wrap="square" rtlCol="0">
            <a:spAutoFit/>
          </a:bodyPr>
          <a:lstStyle/>
          <a:p>
            <a:pPr lvl="0">
              <a:spcBef>
                <a:spcPct val="20000"/>
              </a:spcBef>
            </a:pPr>
            <a:r>
              <a:rPr lang="en-US" sz="2400" b="1" dirty="0" smtClean="0">
                <a:solidFill>
                  <a:schemeClr val="accent5">
                    <a:lumMod val="75000"/>
                  </a:schemeClr>
                </a:solidFill>
              </a:rPr>
              <a:t>Furniture Arrangement</a:t>
            </a:r>
            <a:endParaRPr lang="en-US" sz="2400" b="1" dirty="0">
              <a:solidFill>
                <a:schemeClr val="accent5">
                  <a:lumMod val="75000"/>
                </a:schemeClr>
              </a:solidFill>
            </a:endParaRPr>
          </a:p>
        </p:txBody>
      </p:sp>
    </p:spTree>
    <p:extLst>
      <p:ext uri="{BB962C8B-B14F-4D97-AF65-F5344CB8AC3E}">
        <p14:creationId xmlns:p14="http://schemas.microsoft.com/office/powerpoint/2010/main" val="28655374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bg1"/>
                </a:solidFill>
              </a:rPr>
              <a:t>Urban Literacy Dream Workshop</a:t>
            </a:r>
            <a:endParaRPr lang="en-US" sz="3600" dirty="0">
              <a:solidFill>
                <a:schemeClr val="bg1"/>
              </a:solidFill>
            </a:endParaRPr>
          </a:p>
        </p:txBody>
      </p:sp>
      <p:sp>
        <p:nvSpPr>
          <p:cNvPr id="3" name="Content Placeholder 2"/>
          <p:cNvSpPr>
            <a:spLocks noGrp="1"/>
          </p:cNvSpPr>
          <p:nvPr>
            <p:ph idx="1"/>
          </p:nvPr>
        </p:nvSpPr>
        <p:spPr>
          <a:xfrm>
            <a:off x="228600" y="1985665"/>
            <a:ext cx="8686800" cy="4262735"/>
          </a:xfrm>
        </p:spPr>
        <p:txBody>
          <a:bodyPr>
            <a:normAutofit/>
          </a:bodyPr>
          <a:lstStyle/>
          <a:p>
            <a:pPr marL="0" indent="0">
              <a:buNone/>
            </a:pPr>
            <a:endParaRPr lang="en-US" dirty="0" smtClean="0"/>
          </a:p>
          <a:p>
            <a:pPr>
              <a:buFont typeface="Wingdings" pitchFamily="2" charset="2"/>
              <a:buChar char="§"/>
            </a:pPr>
            <a:r>
              <a:rPr lang="en-US" sz="2000" dirty="0"/>
              <a:t>The classroom should have a generous amount of healthy plants.</a:t>
            </a:r>
          </a:p>
          <a:p>
            <a:pPr>
              <a:buFont typeface="Wingdings" pitchFamily="2" charset="2"/>
              <a:buChar char="§"/>
            </a:pPr>
            <a:endParaRPr lang="en-US" sz="2000" dirty="0"/>
          </a:p>
          <a:p>
            <a:pPr>
              <a:buFont typeface="Wingdings" pitchFamily="2" charset="2"/>
              <a:buChar char="§"/>
            </a:pPr>
            <a:r>
              <a:rPr lang="en-US" sz="2000" dirty="0"/>
              <a:t>The classroom must be well-lit with diverse light sources. Make full use of natural light. Use hanging plants and potted flowers near the windows to mask a bad view. Lamps will bring in special color and focus attention.</a:t>
            </a:r>
          </a:p>
          <a:p>
            <a:pPr>
              <a:buFont typeface="Wingdings" pitchFamily="2" charset="2"/>
              <a:buChar char="§"/>
            </a:pPr>
            <a:endParaRPr lang="en-US" sz="2000" dirty="0"/>
          </a:p>
          <a:p>
            <a:pPr>
              <a:buFont typeface="Wingdings" pitchFamily="2" charset="2"/>
              <a:buChar char="§"/>
            </a:pPr>
            <a:r>
              <a:rPr lang="en-US" sz="2000" dirty="0"/>
              <a:t>Mirrors reflect both natural and artificial light to make a room brighter during the day and night. Use a focal point and angle your mirrors towards it, which will give the illusion of depth.  Mirrors on cabinet doors and reflective tabletops provide an open flow and make spaces feel large and uncluttered. </a:t>
            </a:r>
          </a:p>
        </p:txBody>
      </p:sp>
      <p:sp>
        <p:nvSpPr>
          <p:cNvPr id="4" name="TextBox 3"/>
          <p:cNvSpPr txBox="1"/>
          <p:nvPr/>
        </p:nvSpPr>
        <p:spPr>
          <a:xfrm>
            <a:off x="381000" y="1524000"/>
            <a:ext cx="8077200" cy="461665"/>
          </a:xfrm>
          <a:prstGeom prst="rect">
            <a:avLst/>
          </a:prstGeom>
          <a:noFill/>
        </p:spPr>
        <p:txBody>
          <a:bodyPr wrap="square" rtlCol="0">
            <a:spAutoFit/>
          </a:bodyPr>
          <a:lstStyle/>
          <a:p>
            <a:pPr lvl="0">
              <a:spcBef>
                <a:spcPct val="20000"/>
              </a:spcBef>
            </a:pPr>
            <a:r>
              <a:rPr lang="en-US" sz="2400" b="1" dirty="0">
                <a:solidFill>
                  <a:schemeClr val="accent3">
                    <a:lumMod val="50000"/>
                  </a:schemeClr>
                </a:solidFill>
              </a:rPr>
              <a:t>Instructive Design Choices</a:t>
            </a:r>
          </a:p>
        </p:txBody>
      </p:sp>
    </p:spTree>
    <p:extLst>
      <p:ext uri="{BB962C8B-B14F-4D97-AF65-F5344CB8AC3E}">
        <p14:creationId xmlns:p14="http://schemas.microsoft.com/office/powerpoint/2010/main" val="1306408734"/>
      </p:ext>
    </p:extLst>
  </p:cSld>
  <p:clrMapOvr>
    <a:masterClrMapping/>
  </p:clrMapOvr>
  <mc:AlternateContent xmlns:mc="http://schemas.openxmlformats.org/markup-compatibility/2006">
    <mc:Choice xmlns:p14="http://schemas.microsoft.com/office/powerpoint/2010/main" Requires="p14">
      <p:transition spd="slow" p14:dur="1250">
        <p:fade/>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TS101881359">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97847DE1-7447-4BB3-92C7-CFBC2A0F3E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TS101881359</Template>
  <TotalTime>218</TotalTime>
  <Words>617</Words>
  <Application>Microsoft Office PowerPoint</Application>
  <PresentationFormat>On-screen Show (4:3)</PresentationFormat>
  <Paragraphs>79</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TS101881359</vt:lpstr>
      <vt:lpstr>Urban Literacy Dream Workshop</vt:lpstr>
      <vt:lpstr>Urban Literacy Dream Workshop</vt:lpstr>
      <vt:lpstr>Urban Literacy Dream Workshop</vt:lpstr>
      <vt:lpstr>Urban Literacy Dream Workshop</vt:lpstr>
      <vt:lpstr>Urban Literacy Dream Workshop</vt:lpstr>
      <vt:lpstr>Urban Literacy Dream Workshop</vt:lpstr>
      <vt:lpstr>Urban Literacy Dream Workshop</vt:lpstr>
      <vt:lpstr>Urban Literacy Dream Workshop</vt:lpstr>
      <vt:lpstr>Urban Literacy Dream Workshop</vt:lpstr>
      <vt:lpstr>Urban Literacy Dream Workshop</vt:lpstr>
      <vt:lpstr>Urban Literacy Dream Workshop</vt:lpstr>
      <vt:lpstr>Urban Literacy Dream Workshop</vt:lpstr>
      <vt:lpstr>Urban Literacy Dream Workshop</vt:lpstr>
    </vt:vector>
  </TitlesOfParts>
  <Company>Abstract Chronicles Theatre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Urban Literacy Workshop</dc:title>
  <dc:creator>Vance Holmes</dc:creator>
  <dc:description>2010 animated education powerpoint template from presentationpro.com</dc:description>
  <cp:lastModifiedBy>Vance Holmes</cp:lastModifiedBy>
  <cp:revision>15</cp:revision>
  <dcterms:created xsi:type="dcterms:W3CDTF">2012-11-11T02:34:13Z</dcterms:created>
  <dcterms:modified xsi:type="dcterms:W3CDTF">2012-11-17T05:57:13Z</dcterms:modified>
  <cp:category>2010 education</cp:category>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TC018813599991</vt:lpwstr>
  </property>
</Properties>
</file>