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56" r:id="rId2"/>
    <p:sldId id="343" r:id="rId3"/>
    <p:sldId id="327" r:id="rId4"/>
    <p:sldId id="326" r:id="rId5"/>
    <p:sldId id="329" r:id="rId6"/>
    <p:sldId id="341" r:id="rId7"/>
    <p:sldId id="338" r:id="rId8"/>
    <p:sldId id="330" r:id="rId9"/>
    <p:sldId id="346" r:id="rId10"/>
    <p:sldId id="347" r:id="rId11"/>
    <p:sldId id="331" r:id="rId12"/>
    <p:sldId id="332" r:id="rId13"/>
    <p:sldId id="333" r:id="rId14"/>
    <p:sldId id="334" r:id="rId15"/>
    <p:sldId id="344" r:id="rId16"/>
    <p:sldId id="336" r:id="rId17"/>
    <p:sldId id="342" r:id="rId18"/>
    <p:sldId id="345" r:id="rId19"/>
    <p:sldId id="339" r:id="rId20"/>
    <p:sldId id="340" r:id="rId21"/>
    <p:sldId id="328" r:id="rId22"/>
    <p:sldId id="337" r:id="rId23"/>
    <p:sldId id="307" r:id="rId24"/>
    <p:sldId id="308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Palatino Linotype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90" autoAdjust="0"/>
  </p:normalViewPr>
  <p:slideViewPr>
    <p:cSldViewPr>
      <p:cViewPr>
        <p:scale>
          <a:sx n="71" d="100"/>
          <a:sy n="71" d="100"/>
        </p:scale>
        <p:origin x="-432" y="-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D2421F9-19A1-432A-A317-0E91E075F353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808DDA-1283-45F7-B5B7-976165F0A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935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844F7F-3112-4DB5-A12B-4BD5347F64E4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3B852A-64D7-451B-8A82-0B8A4BD3BC63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388F7-7824-4517-AA4C-2C920A6F9578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2AAB9-8500-4F33-82B0-690F58EF75DB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E36EA-9C98-43FF-9BC5-474D7CF77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6524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F7B3B-7783-4B51-B0B3-43E77248FFF8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A4761-C36D-4709-94C4-32D081A084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75359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24CB6-68A4-43E1-9A6F-A54E8A17947B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FFB22-1720-4F4C-9C62-449418BE57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7433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4CFC3-49CE-4893-8C72-E29DE37ABB8A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7408F-2A61-48E9-B6B6-99F8B12472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55567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EEF7C-710F-481E-9DA1-B4AA93D28E1D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F1111-13D4-4D6F-8599-37CD44E9C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221763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9774D-C59A-4195-A77C-D7593B74D5C1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B3B61-557A-4FE5-8F44-5C3EC7674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257488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D3292-3D7A-40B4-9C3A-59914F561EDE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13F53-62E2-4C5C-87F3-8D60479C68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55591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9E0E7-6D05-4C31-9EEA-3351C9411F9F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D7165-0B38-4CB1-9473-339AC89857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62030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0763E-C35A-43A6-BE46-7C8CC646F3D4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5F937-CCDB-49E6-8B46-C5E9920A14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3031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A40DE-2165-45A0-ACD3-D307AA52B32D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D32DA-A59C-4602-A66A-CB36660E25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18428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C96F5-8F13-41AF-8F08-DAC9DDCC930C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401E-0FC5-4C94-A1BA-8A4E9C39AB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03544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ED28D6B1-3525-4E9C-A864-F1AC5BC3261E}" type="datetimeFigureOut">
              <a:rPr lang="en-US"/>
              <a:pPr>
                <a:defRPr/>
              </a:pPr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97C7434C-630E-45A6-B606-240C1159D5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9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</p:sldLayoutIdLst>
  <p:transition spd="med">
    <p:fade/>
  </p:transition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_EDUCATE\__ACADEMY\PowerPointPix\o_explosion3.mp3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_explosion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33400" y="6477000"/>
            <a:ext cx="121840" cy="12184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7700" y="5486400"/>
            <a:ext cx="7848600" cy="6858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latin typeface="+mn-lt"/>
              </a:rPr>
              <a:t>North Senior Academy – Urban Literacy</a:t>
            </a:r>
            <a:endParaRPr lang="en-US" sz="2000" i="1" dirty="0">
              <a:latin typeface="+mn-lt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52400" y="304800"/>
            <a:ext cx="7772400" cy="762000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chemeClr val="tx1"/>
                </a:solidFill>
              </a:rPr>
              <a:t>William </a:t>
            </a:r>
            <a:r>
              <a:rPr lang="en-US" sz="3600" dirty="0" smtClean="0">
                <a:solidFill>
                  <a:schemeClr val="tx1"/>
                </a:solidFill>
              </a:rPr>
              <a:t>Shakespeare’s</a:t>
            </a:r>
            <a:endParaRPr lang="en-US" sz="3600" i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8184"/>
            <a:ext cx="9144000" cy="313925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143000"/>
            <a:ext cx="8610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While certainly an </a:t>
            </a:r>
            <a:r>
              <a:rPr lang="en-US" sz="2400" dirty="0" smtClean="0"/>
              <a:t>outsider, Othello </a:t>
            </a:r>
            <a:r>
              <a:rPr lang="en-US" sz="2400" dirty="0"/>
              <a:t>is a </a:t>
            </a:r>
            <a:r>
              <a:rPr lang="en-US" sz="2400" dirty="0" smtClean="0"/>
              <a:t>Christian</a:t>
            </a:r>
            <a:r>
              <a:rPr lang="en-US" sz="2400" dirty="0"/>
              <a:t> – </a:t>
            </a:r>
            <a:r>
              <a:rPr lang="en-US" sz="2400" dirty="0" smtClean="0"/>
              <a:t>not </a:t>
            </a:r>
            <a:r>
              <a:rPr lang="en-US" sz="2400" dirty="0"/>
              <a:t>a </a:t>
            </a:r>
            <a:r>
              <a:rPr lang="en-US" sz="2400" dirty="0" smtClean="0"/>
              <a:t>Muslim </a:t>
            </a:r>
            <a:r>
              <a:rPr lang="en-US" sz="2400" dirty="0"/>
              <a:t>–</a:t>
            </a:r>
            <a:r>
              <a:rPr lang="en-US" sz="2400" dirty="0" smtClean="0"/>
              <a:t> </a:t>
            </a:r>
            <a:r>
              <a:rPr lang="en-US" sz="2400" dirty="0"/>
              <a:t>and shows </a:t>
            </a:r>
            <a:r>
              <a:rPr lang="en-US" sz="2400" dirty="0" smtClean="0"/>
              <a:t>this throughout </a:t>
            </a:r>
            <a:r>
              <a:rPr lang="en-US" sz="2400" dirty="0"/>
              <a:t>the play.</a:t>
            </a:r>
          </a:p>
          <a:p>
            <a:endParaRPr lang="en-US" sz="2400" dirty="0"/>
          </a:p>
          <a:p>
            <a:r>
              <a:rPr lang="en-US" sz="2400" dirty="0"/>
              <a:t>In 17th century England, Moors were commonly referred to as “devils” or “villains” and </a:t>
            </a:r>
            <a:r>
              <a:rPr lang="en-US" sz="2400" dirty="0" smtClean="0"/>
              <a:t>were said to </a:t>
            </a:r>
            <a:r>
              <a:rPr lang="en-US" sz="2400" dirty="0"/>
              <a:t>be wicked. They were also thought to be sexually overactive and prone to jealousy and greed.</a:t>
            </a:r>
          </a:p>
          <a:p>
            <a:endParaRPr lang="en-US" sz="2400" dirty="0"/>
          </a:p>
          <a:p>
            <a:r>
              <a:rPr lang="en-US" sz="2400" dirty="0"/>
              <a:t>Moors were not associated with </a:t>
            </a:r>
            <a:br>
              <a:rPr lang="en-US" sz="2400" dirty="0"/>
            </a:br>
            <a:r>
              <a:rPr lang="en-US" sz="2400" dirty="0" smtClean="0"/>
              <a:t>slavery</a:t>
            </a:r>
            <a:r>
              <a:rPr lang="en-US" sz="2400" dirty="0"/>
              <a:t>, since the slave trade would </a:t>
            </a:r>
            <a:br>
              <a:rPr lang="en-US" sz="2400" dirty="0"/>
            </a:br>
            <a:r>
              <a:rPr lang="en-US" sz="2400" dirty="0" smtClean="0"/>
              <a:t>not </a:t>
            </a:r>
            <a:r>
              <a:rPr lang="en-US" sz="2400" dirty="0"/>
              <a:t>be established until the late </a:t>
            </a:r>
            <a:br>
              <a:rPr lang="en-US" sz="2400" dirty="0"/>
            </a:br>
            <a:r>
              <a:rPr lang="en-US" sz="2400" dirty="0" smtClean="0"/>
              <a:t>17th </a:t>
            </a:r>
            <a:r>
              <a:rPr lang="en-US" sz="2400" dirty="0"/>
              <a:t>century.</a:t>
            </a:r>
            <a:endParaRPr lang="en-US" sz="2400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i="1" dirty="0" smtClean="0"/>
              <a:t>Othello - </a:t>
            </a:r>
            <a:r>
              <a:rPr lang="en-US" sz="3600" i="1" dirty="0" smtClean="0">
                <a:solidFill>
                  <a:srgbClr val="C00000"/>
                </a:solidFill>
              </a:rPr>
              <a:t>the Moor of Venice</a:t>
            </a:r>
            <a:endParaRPr lang="en-US" sz="2400" i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581400"/>
            <a:ext cx="24384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609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010" y="3591261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Othello secretly </a:t>
            </a:r>
            <a:r>
              <a:rPr lang="en-US" sz="2400" dirty="0"/>
              <a:t>marries the young, beautiful and </a:t>
            </a:r>
            <a:r>
              <a:rPr lang="en-US" sz="2400" dirty="0" smtClean="0"/>
              <a:t>noble, </a:t>
            </a:r>
            <a:r>
              <a:rPr lang="en-US" sz="2400" b="1" dirty="0" smtClean="0">
                <a:solidFill>
                  <a:srgbClr val="C00000"/>
                </a:solidFill>
              </a:rPr>
              <a:t>Desdemona</a:t>
            </a:r>
            <a:r>
              <a:rPr lang="en-US" sz="2400" dirty="0" smtClean="0"/>
              <a:t>. 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Her </a:t>
            </a:r>
            <a:r>
              <a:rPr lang="en-US" sz="2400" dirty="0"/>
              <a:t>father, </a:t>
            </a:r>
            <a:r>
              <a:rPr lang="en-US" sz="2400" b="1" dirty="0" err="1"/>
              <a:t>Brabantio</a:t>
            </a:r>
            <a:r>
              <a:rPr lang="en-US" sz="2400" dirty="0"/>
              <a:t>, wants Othello to be arrested.</a:t>
            </a:r>
          </a:p>
          <a:p>
            <a:endParaRPr lang="en-US" sz="2400" dirty="0"/>
          </a:p>
          <a:p>
            <a:r>
              <a:rPr lang="en-US" sz="2400" dirty="0" smtClean="0"/>
              <a:t>Desdemona </a:t>
            </a:r>
            <a:r>
              <a:rPr lang="en-US" sz="2400" dirty="0"/>
              <a:t>loves Othello and </a:t>
            </a:r>
            <a:r>
              <a:rPr lang="en-US" sz="2400" dirty="0" smtClean="0"/>
              <a:t>defies her father.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i="1" dirty="0" smtClean="0"/>
              <a:t>Othello - the Moor of Venice</a:t>
            </a:r>
            <a:endParaRPr lang="en-US" sz="2400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053" y="1037385"/>
            <a:ext cx="3429000" cy="226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21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452" y="3657600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men in the military under Othello can’t all be trusted. </a:t>
            </a:r>
          </a:p>
          <a:p>
            <a:endParaRPr lang="en-US" sz="2400" dirty="0"/>
          </a:p>
          <a:p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Cassio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dirty="0"/>
              <a:t>means well but is open to bad influences.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7030A0"/>
                </a:solidFill>
              </a:rPr>
              <a:t>Iago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/>
              <a:t>pretends to be loyal, but secretly resents Othello for passing him over for promotion.</a:t>
            </a:r>
            <a:endParaRPr lang="en-US" sz="2400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i="1" dirty="0" smtClean="0"/>
              <a:t>Othello - the Moor of Venice</a:t>
            </a:r>
            <a:endParaRPr lang="en-US" sz="2400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053" y="1037385"/>
            <a:ext cx="3429000" cy="22692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452" y="1037385"/>
            <a:ext cx="4048200" cy="226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5907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657600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7030A0"/>
                </a:solidFill>
              </a:rPr>
              <a:t>Iago</a:t>
            </a:r>
            <a:r>
              <a:rPr lang="en-US" sz="2400" dirty="0"/>
              <a:t> is determined to get revenge.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He decides to attack Othello in his </a:t>
            </a:r>
            <a:r>
              <a:rPr lang="en-US" sz="2400" dirty="0" smtClean="0"/>
              <a:t>most </a:t>
            </a:r>
            <a:r>
              <a:rPr lang="en-US" sz="2400" dirty="0"/>
              <a:t>vulnerable spot . . 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his love for </a:t>
            </a:r>
            <a:r>
              <a:rPr lang="en-US" sz="2400" dirty="0">
                <a:solidFill>
                  <a:srgbClr val="C00000"/>
                </a:solidFill>
              </a:rPr>
              <a:t>Desdemona</a:t>
            </a:r>
            <a:r>
              <a:rPr lang="en-US" sz="2400" dirty="0"/>
              <a:t>.</a:t>
            </a:r>
            <a:endParaRPr lang="en-US" sz="2400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i="1" dirty="0" smtClean="0"/>
              <a:t>Othello - the Moor of Venice</a:t>
            </a:r>
            <a:endParaRPr lang="en-US" sz="24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452" y="1037385"/>
            <a:ext cx="4048200" cy="226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582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60960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Will Othello be able to see through Iago’s schemes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059" y="2057400"/>
            <a:ext cx="1454988" cy="2438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3253" y="548640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Or </a:t>
            </a:r>
            <a:r>
              <a:rPr lang="en-US" sz="3200" dirty="0"/>
              <a:t>will jealousy and revenge </a:t>
            </a:r>
            <a:r>
              <a:rPr lang="en-US" sz="3200" dirty="0" smtClean="0"/>
              <a:t>lead </a:t>
            </a:r>
            <a:r>
              <a:rPr lang="en-US" sz="3200" dirty="0"/>
              <a:t>to murder?</a:t>
            </a:r>
            <a:endParaRPr lang="en-US" sz="3200" dirty="0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44834100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76400" y="2362200"/>
            <a:ext cx="5029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C00000"/>
                </a:solidFill>
              </a:rPr>
              <a:t>Themes</a:t>
            </a:r>
            <a:endParaRPr lang="en-US" sz="44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358614"/>
            <a:ext cx="1641594" cy="167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572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86106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Racial prejudice is an important concept in </a:t>
            </a:r>
            <a:r>
              <a:rPr lang="en-US" sz="2400" i="1" dirty="0" smtClean="0"/>
              <a:t>Othello</a:t>
            </a:r>
            <a:r>
              <a:rPr lang="en-US" sz="2400" dirty="0" smtClean="0"/>
              <a:t> – </a:t>
            </a:r>
            <a:endParaRPr lang="en-US" sz="2400" dirty="0"/>
          </a:p>
          <a:p>
            <a:r>
              <a:rPr lang="en-US" sz="2400" dirty="0" smtClean="0"/>
              <a:t>as </a:t>
            </a:r>
            <a:r>
              <a:rPr lang="en-US" sz="2400" dirty="0"/>
              <a:t>is the idea of judging others on the basis of their appearance rather than what’s in their </a:t>
            </a:r>
            <a:r>
              <a:rPr lang="en-US" sz="2400" dirty="0" smtClean="0"/>
              <a:t>hearts.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3200" u="sng" dirty="0" smtClean="0">
                <a:solidFill>
                  <a:srgbClr val="C00000"/>
                </a:solidFill>
              </a:rPr>
              <a:t>Main Themes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 smtClean="0"/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Jealousy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Honesty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Reputation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Honor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Self-Knowledge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Pride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(Self-Esteem)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Shakespeare’s </a:t>
            </a:r>
            <a:r>
              <a:rPr lang="en-US" sz="3600" i="1" dirty="0" smtClean="0"/>
              <a:t>Othello</a:t>
            </a:r>
            <a:endParaRPr lang="en-US" sz="24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358614"/>
            <a:ext cx="1641594" cy="167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691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8610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3200" u="sng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u="sng" dirty="0" smtClean="0">
                <a:solidFill>
                  <a:srgbClr val="C00000"/>
                </a:solidFill>
              </a:rPr>
              <a:t>Motifs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Magic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Waters / Storms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Proof / Judgment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The Handkerchief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The Devil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Black and White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Order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vs.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Chaos</a:t>
            </a:r>
            <a:b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Appearance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vs.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Reality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Shakespeare’s </a:t>
            </a:r>
            <a:r>
              <a:rPr lang="en-US" sz="3600" i="1" dirty="0" smtClean="0"/>
              <a:t>Othello</a:t>
            </a:r>
            <a:endParaRPr lang="en-US" sz="2400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358614"/>
            <a:ext cx="1641594" cy="167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18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52" y="2716305"/>
            <a:ext cx="3225621" cy="2140294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983949" y="1919343"/>
            <a:ext cx="5029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C00000"/>
                </a:solidFill>
              </a:rPr>
              <a:t>Characters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641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934124"/>
            <a:ext cx="1905000" cy="12640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1000" y="1066800"/>
            <a:ext cx="86106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u="sng" dirty="0" smtClean="0">
                <a:solidFill>
                  <a:schemeClr val="accent1">
                    <a:lumMod val="75000"/>
                  </a:schemeClr>
                </a:solidFill>
              </a:rPr>
              <a:t>Major Characters</a:t>
            </a:r>
            <a:r>
              <a:rPr lang="en-US" sz="2400" u="sng" dirty="0" smtClean="0"/>
              <a:t/>
            </a:r>
            <a:br>
              <a:rPr lang="en-US" sz="2400" u="sng" dirty="0" smtClean="0"/>
            </a:br>
            <a:endParaRPr lang="en-US" sz="2400" u="sng" dirty="0" smtClean="0"/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C00000"/>
                </a:solidFill>
              </a:rPr>
              <a:t>Othello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A general in the Venetian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military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C00000"/>
                </a:solidFill>
              </a:rPr>
              <a:t>Desdemona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Othello's wife and daughter of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Brabantio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C00000"/>
                </a:solidFill>
              </a:rPr>
              <a:t>Iago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Othello's ensign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(3</a:t>
            </a:r>
            <a:r>
              <a:rPr lang="en-US" sz="2400" baseline="30000" dirty="0" smtClean="0">
                <a:solidFill>
                  <a:schemeClr val="tx2">
                    <a:lumMod val="75000"/>
                  </a:schemeClr>
                </a:solidFill>
              </a:rPr>
              <a:t>rd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in command) -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Emilia's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husband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rgbClr val="C00000"/>
                </a:solidFill>
              </a:rPr>
              <a:t>Cassio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Othello's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lieutenant (2</a:t>
            </a:r>
            <a:r>
              <a:rPr lang="en-US" sz="2400" baseline="30000" dirty="0" smtClean="0">
                <a:solidFill>
                  <a:schemeClr val="tx2">
                    <a:lumMod val="75000"/>
                  </a:schemeClr>
                </a:solidFill>
              </a:rPr>
              <a:t>nd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in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command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C00000"/>
                </a:solidFill>
              </a:rPr>
              <a:t>Emilia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Iago's wife and Desdemona's maidservant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C00000"/>
                </a:solidFill>
              </a:rPr>
              <a:t>Bianca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Cassio's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lover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rgbClr val="C00000"/>
                </a:solidFill>
              </a:rPr>
              <a:t>Brabantio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Venetian senator and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Desdemona's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father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C00000"/>
                </a:solidFill>
              </a:rPr>
              <a:t>Roderigo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Venetian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man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in love with Desdemona</a:t>
            </a:r>
            <a:endParaRPr lang="en-US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Shakespeare’s </a:t>
            </a:r>
            <a:r>
              <a:rPr lang="en-US" sz="3600" i="1" dirty="0" smtClean="0"/>
              <a:t>Othello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5064752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064" y="2701066"/>
            <a:ext cx="3225621" cy="3225621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856590" y="1828800"/>
            <a:ext cx="5029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C00000"/>
                </a:solidFill>
              </a:rPr>
              <a:t>Overview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7345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86106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u="sng" dirty="0" smtClean="0">
                <a:solidFill>
                  <a:schemeClr val="accent1">
                    <a:lumMod val="75000"/>
                  </a:schemeClr>
                </a:solidFill>
              </a:rPr>
              <a:t>Minor Characters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C00000"/>
                </a:solidFill>
              </a:rPr>
              <a:t>Duke of </a:t>
            </a:r>
            <a:r>
              <a:rPr lang="en-US" sz="2400" dirty="0" smtClean="0">
                <a:solidFill>
                  <a:srgbClr val="C00000"/>
                </a:solidFill>
              </a:rPr>
              <a:t>Venice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rgbClr val="C00000"/>
                </a:solidFill>
              </a:rPr>
              <a:t>Gratiano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Brabantio's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brother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rgbClr val="C00000"/>
                </a:solidFill>
              </a:rPr>
              <a:t>Lodovico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Brabantio's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kinsman and Desdemona's cousin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C00000"/>
                </a:solidFill>
              </a:rPr>
              <a:t>Montano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Governor of Cyprus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C00000"/>
                </a:solidFill>
              </a:rPr>
              <a:t>Clown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servant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C00000"/>
                </a:solidFill>
              </a:rPr>
              <a:t>Officers</a:t>
            </a:r>
            <a:r>
              <a:rPr lang="en-US" sz="2400" dirty="0">
                <a:solidFill>
                  <a:srgbClr val="C00000"/>
                </a:solidFill>
              </a:rPr>
              <a:t>, Gentlemen, </a:t>
            </a:r>
            <a:r>
              <a:rPr lang="en-US" sz="2400" dirty="0" smtClean="0">
                <a:solidFill>
                  <a:srgbClr val="C00000"/>
                </a:solidFill>
              </a:rPr>
              <a:t>Messenger, Attendants</a:t>
            </a:r>
            <a:r>
              <a:rPr lang="en-US" sz="2400" dirty="0">
                <a:solidFill>
                  <a:srgbClr val="C00000"/>
                </a:solidFill>
              </a:rPr>
              <a:t>, Musicians, etc.</a:t>
            </a:r>
            <a:endParaRPr lang="en-US" sz="2400" dirty="0" smtClean="0">
              <a:solidFill>
                <a:srgbClr val="C0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Shakespeare’s </a:t>
            </a:r>
            <a:r>
              <a:rPr lang="en-US" sz="3600" i="1" dirty="0" smtClean="0"/>
              <a:t>Othello</a:t>
            </a:r>
            <a:endParaRPr lang="en-US" sz="2400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934124"/>
            <a:ext cx="1905000" cy="126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819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endParaRPr lang="en-US" sz="24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073" y="2194710"/>
            <a:ext cx="6088960" cy="209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25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4655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524000"/>
            <a:ext cx="7848600" cy="46482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2600" dirty="0" smtClean="0">
                <a:latin typeface="+mn-lt"/>
              </a:rPr>
              <a:t>Popularity </a:t>
            </a:r>
            <a:r>
              <a:rPr lang="en-US" sz="2600" dirty="0">
                <a:latin typeface="+mn-lt"/>
              </a:rPr>
              <a:t>of </a:t>
            </a:r>
            <a:r>
              <a:rPr lang="en-US" sz="2600" dirty="0" smtClean="0">
                <a:latin typeface="+mn-lt"/>
              </a:rPr>
              <a:t>Othello</a:t>
            </a:r>
            <a:endParaRPr lang="en-US" sz="2600" i="1" dirty="0" smtClean="0">
              <a:latin typeface="+mn-lt"/>
            </a:endParaRPr>
          </a:p>
          <a:p>
            <a:pPr>
              <a:defRPr/>
            </a:pPr>
            <a:endParaRPr lang="en-US" sz="2600" dirty="0">
              <a:latin typeface="+mn-lt"/>
            </a:endParaRP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One reason for the overwhelming popularity of the play throughout the ages is that it focuses on two people who defied society in order to follow their own hearts.</a:t>
            </a: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endParaRPr lang="en-US" dirty="0">
              <a:latin typeface="+mn-lt"/>
            </a:endParaRP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US" dirty="0" smtClean="0">
                <a:latin typeface="+mn-lt"/>
              </a:rPr>
              <a:t>More </a:t>
            </a:r>
            <a:r>
              <a:rPr lang="en-US" dirty="0">
                <a:latin typeface="+mn-lt"/>
              </a:rPr>
              <a:t>has been written </a:t>
            </a:r>
            <a:r>
              <a:rPr lang="en-US" dirty="0" smtClean="0">
                <a:latin typeface="+mn-lt"/>
              </a:rPr>
              <a:t>about</a:t>
            </a:r>
            <a:br>
              <a:rPr lang="en-US" dirty="0" smtClean="0">
                <a:latin typeface="+mn-lt"/>
              </a:rPr>
            </a:br>
            <a:endParaRPr lang="en-US" dirty="0" smtClean="0">
              <a:latin typeface="+mn-lt"/>
            </a:endParaRP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M</a:t>
            </a:r>
            <a:r>
              <a:rPr lang="en-US" dirty="0" smtClean="0">
                <a:latin typeface="+mn-lt"/>
              </a:rPr>
              <a:t>ost _________ character in literature?</a:t>
            </a:r>
            <a:endParaRPr lang="en-US" dirty="0">
              <a:latin typeface="+mn-lt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William Shakespeare’s </a:t>
            </a:r>
            <a:r>
              <a:rPr lang="en-US" sz="3600" i="1" dirty="0">
                <a:solidFill>
                  <a:srgbClr val="2F5897"/>
                </a:solidFill>
              </a:rPr>
              <a:t>Othello</a:t>
            </a:r>
            <a:endParaRPr lang="en-US" sz="3600" i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524000"/>
            <a:ext cx="7848600" cy="46482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2600" dirty="0" smtClean="0">
                <a:solidFill>
                  <a:schemeClr val="tx1"/>
                </a:solidFill>
                <a:latin typeface="+mn-lt"/>
              </a:rPr>
              <a:t>Passages to Examine</a:t>
            </a:r>
          </a:p>
          <a:p>
            <a:pPr algn="l">
              <a:defRPr/>
            </a:pPr>
            <a:endParaRPr lang="en-US" sz="2600" dirty="0" smtClean="0">
              <a:latin typeface="+mn-lt"/>
            </a:endParaRP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US" dirty="0" smtClean="0">
                <a:latin typeface="+mn-lt"/>
              </a:rPr>
              <a:t>Act #.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Scene 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#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-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CHARACTER</a:t>
            </a:r>
            <a:r>
              <a:rPr lang="en-US" dirty="0" smtClean="0">
                <a:latin typeface="+mn-lt"/>
              </a:rPr>
              <a:t>: </a:t>
            </a:r>
            <a:r>
              <a:rPr lang="en-US" dirty="0">
                <a:latin typeface="+mn-lt"/>
              </a:rPr>
              <a:t>l</a:t>
            </a:r>
            <a:r>
              <a:rPr lang="en-US" dirty="0" smtClean="0">
                <a:latin typeface="+mn-lt"/>
              </a:rPr>
              <a:t>ine</a:t>
            </a:r>
            <a:endParaRPr lang="en-US" dirty="0">
              <a:latin typeface="+mn-lt"/>
            </a:endParaRPr>
          </a:p>
          <a:p>
            <a:pPr marL="342900" lvl="0" indent="-342900" algn="l">
              <a:buFont typeface="Arial" pitchFamily="34" charset="0"/>
              <a:buChar char="•"/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Act #. </a:t>
            </a:r>
            <a:r>
              <a:rPr lang="en-US" dirty="0">
                <a:solidFill>
                  <a:prstClr val="black"/>
                </a:solidFill>
                <a:latin typeface="Palatino Linotype"/>
              </a:rPr>
              <a:t>Scene #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 - </a:t>
            </a:r>
            <a:r>
              <a:rPr lang="en-US" dirty="0">
                <a:solidFill>
                  <a:srgbClr val="6076B4">
                    <a:lumMod val="75000"/>
                  </a:srgbClr>
                </a:solidFill>
                <a:latin typeface="Palatino Linotype"/>
              </a:rPr>
              <a:t>CHARACTER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: line</a:t>
            </a:r>
          </a:p>
          <a:p>
            <a:pPr marL="342900" lvl="0" indent="-342900" algn="l">
              <a:buFont typeface="Arial" pitchFamily="34" charset="0"/>
              <a:buChar char="•"/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Act #. </a:t>
            </a:r>
            <a:r>
              <a:rPr lang="en-US" dirty="0">
                <a:solidFill>
                  <a:prstClr val="black"/>
                </a:solidFill>
                <a:latin typeface="Palatino Linotype"/>
              </a:rPr>
              <a:t>Scene #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 - </a:t>
            </a:r>
            <a:r>
              <a:rPr lang="en-US" dirty="0">
                <a:solidFill>
                  <a:srgbClr val="6076B4">
                    <a:lumMod val="75000"/>
                  </a:srgbClr>
                </a:solidFill>
                <a:latin typeface="Palatino Linotype"/>
              </a:rPr>
              <a:t>CHARACTER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: line</a:t>
            </a:r>
          </a:p>
          <a:p>
            <a:pPr marL="342900" lvl="0" indent="-342900" algn="l">
              <a:buFont typeface="Arial" pitchFamily="34" charset="0"/>
              <a:buChar char="•"/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Act #. </a:t>
            </a:r>
            <a:r>
              <a:rPr lang="en-US" dirty="0">
                <a:solidFill>
                  <a:prstClr val="black"/>
                </a:solidFill>
                <a:latin typeface="Palatino Linotype"/>
              </a:rPr>
              <a:t>Scene #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 - </a:t>
            </a:r>
            <a:r>
              <a:rPr lang="en-US" dirty="0">
                <a:solidFill>
                  <a:srgbClr val="6076B4">
                    <a:lumMod val="75000"/>
                  </a:srgbClr>
                </a:solidFill>
                <a:latin typeface="Palatino Linotype"/>
              </a:rPr>
              <a:t>CHARACTER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: line</a:t>
            </a:r>
          </a:p>
          <a:p>
            <a:pPr marL="342900" lvl="0" indent="-342900" algn="l"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Act 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#. </a:t>
            </a:r>
            <a:r>
              <a:rPr lang="en-US" dirty="0">
                <a:solidFill>
                  <a:prstClr val="black"/>
                </a:solidFill>
                <a:latin typeface="Palatino Linotype"/>
              </a:rPr>
              <a:t>Scene #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 - </a:t>
            </a:r>
            <a:r>
              <a:rPr lang="en-US" dirty="0">
                <a:solidFill>
                  <a:srgbClr val="6076B4">
                    <a:lumMod val="75000"/>
                  </a:srgbClr>
                </a:solidFill>
                <a:latin typeface="Palatino Linotype"/>
              </a:rPr>
              <a:t>CHARACTER</a:t>
            </a:r>
            <a:r>
              <a:rPr lang="en-US" dirty="0">
                <a:solidFill>
                  <a:prstClr val="black">
                    <a:tint val="75000"/>
                  </a:prstClr>
                </a:solidFill>
                <a:latin typeface="Palatino Linotype"/>
              </a:rPr>
              <a:t>: line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/>
              <a:t>William Shakespeare’s </a:t>
            </a:r>
            <a:r>
              <a:rPr lang="en-US" sz="3600" i="1" dirty="0">
                <a:solidFill>
                  <a:srgbClr val="2F5897"/>
                </a:solidFill>
              </a:rPr>
              <a:t>Othello</a:t>
            </a:r>
            <a:endParaRPr lang="en-US" sz="3600" i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179755"/>
            <a:ext cx="8610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As with most of Shakespeare's plays, </a:t>
            </a:r>
            <a:r>
              <a:rPr lang="en-US" sz="2400" i="1" dirty="0"/>
              <a:t>Othello</a:t>
            </a:r>
            <a:r>
              <a:rPr lang="en-US" sz="2400" dirty="0"/>
              <a:t> is an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adaptation </a:t>
            </a:r>
            <a:r>
              <a:rPr lang="en-US" sz="2400" dirty="0"/>
              <a:t>of other </a:t>
            </a:r>
            <a:r>
              <a:rPr lang="en-US" sz="2400" dirty="0" smtClean="0"/>
              <a:t>works.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The plot of </a:t>
            </a:r>
            <a:r>
              <a:rPr lang="en-US" sz="2400" i="1" dirty="0" smtClean="0"/>
              <a:t>Othello</a:t>
            </a:r>
            <a:r>
              <a:rPr lang="en-US" sz="2400" dirty="0" smtClean="0"/>
              <a:t> </a:t>
            </a:r>
            <a:r>
              <a:rPr lang="en-US" sz="2400" dirty="0"/>
              <a:t>is largely taken from Italian </a:t>
            </a:r>
            <a:r>
              <a:rPr lang="en-US" sz="2400" dirty="0" smtClean="0"/>
              <a:t>author </a:t>
            </a:r>
            <a:r>
              <a:rPr lang="en-US" sz="2400" dirty="0" err="1" smtClean="0"/>
              <a:t>Giraldi</a:t>
            </a:r>
            <a:r>
              <a:rPr lang="en-US" sz="2400" dirty="0" smtClean="0"/>
              <a:t> </a:t>
            </a:r>
            <a:r>
              <a:rPr lang="en-US" sz="2400" dirty="0" err="1" smtClean="0"/>
              <a:t>Cinthio's</a:t>
            </a:r>
            <a:r>
              <a:rPr lang="en-US" sz="2400" dirty="0" smtClean="0"/>
              <a:t>, </a:t>
            </a:r>
            <a:r>
              <a:rPr lang="en-US" sz="2400" b="1" i="1" dirty="0" smtClean="0">
                <a:solidFill>
                  <a:srgbClr val="FF0000"/>
                </a:solidFill>
              </a:rPr>
              <a:t>Un </a:t>
            </a:r>
            <a:r>
              <a:rPr lang="en-US" sz="2400" b="1" i="1" dirty="0" err="1">
                <a:solidFill>
                  <a:srgbClr val="FF0000"/>
                </a:solidFill>
              </a:rPr>
              <a:t>Capitano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</a:rPr>
              <a:t>Moro </a:t>
            </a:r>
            <a:r>
              <a:rPr lang="en-US" sz="2400" dirty="0"/>
              <a:t>(1565</a:t>
            </a:r>
            <a:r>
              <a:rPr lang="en-US" sz="2400" dirty="0" smtClean="0"/>
              <a:t>) – a </a:t>
            </a:r>
            <a:r>
              <a:rPr lang="en-US" sz="2400" dirty="0"/>
              <a:t>tale of love, jealousy and </a:t>
            </a:r>
            <a:r>
              <a:rPr lang="en-US" sz="2400" dirty="0" smtClean="0"/>
              <a:t>betrayal.</a:t>
            </a:r>
            <a:br>
              <a:rPr lang="en-US" sz="2400" dirty="0" smtClean="0"/>
            </a:b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/>
              <a:t>It has also been noted that </a:t>
            </a:r>
            <a:r>
              <a:rPr lang="en-US" sz="2400" i="1" dirty="0" smtClean="0"/>
              <a:t>Othello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br>
              <a:rPr lang="en-US" sz="2400" dirty="0"/>
            </a:br>
            <a:r>
              <a:rPr lang="en-US" sz="2400" i="1" dirty="0" smtClean="0"/>
              <a:t>Un </a:t>
            </a:r>
            <a:r>
              <a:rPr lang="en-US" sz="2400" i="1" dirty="0" err="1"/>
              <a:t>Capitano</a:t>
            </a:r>
            <a:r>
              <a:rPr lang="en-US" sz="2400" i="1" dirty="0"/>
              <a:t> </a:t>
            </a:r>
            <a:r>
              <a:rPr lang="en-US" sz="2400" i="1" dirty="0" smtClean="0"/>
              <a:t>Moro </a:t>
            </a:r>
            <a:r>
              <a:rPr lang="en-US" sz="2400" dirty="0" smtClean="0"/>
              <a:t>resemble </a:t>
            </a:r>
            <a:r>
              <a:rPr lang="en-US" sz="2400" dirty="0"/>
              <a:t>the earlier </a:t>
            </a:r>
            <a:br>
              <a:rPr lang="en-US" sz="2400" dirty="0"/>
            </a:br>
            <a:r>
              <a:rPr lang="en-US" sz="2400" dirty="0" smtClean="0"/>
              <a:t>tale of, </a:t>
            </a:r>
            <a:r>
              <a:rPr lang="en-US" sz="2400" b="1" dirty="0" smtClean="0">
                <a:solidFill>
                  <a:srgbClr val="FF0000"/>
                </a:solidFill>
              </a:rPr>
              <a:t>“The Three Apples”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– </a:t>
            </a:r>
            <a:r>
              <a:rPr lang="en-US" sz="2400" dirty="0"/>
              <a:t>a story from </a:t>
            </a:r>
            <a:r>
              <a:rPr lang="en-US" sz="2400" dirty="0" smtClean="0"/>
              <a:t>“One </a:t>
            </a:r>
            <a:r>
              <a:rPr lang="en-US" sz="2400" dirty="0"/>
              <a:t>Thousand and One </a:t>
            </a:r>
            <a:br>
              <a:rPr lang="en-US" sz="2400" dirty="0"/>
            </a:br>
            <a:r>
              <a:rPr lang="en-US" sz="2400" dirty="0" smtClean="0"/>
              <a:t>Nights.” (</a:t>
            </a:r>
            <a:r>
              <a:rPr lang="en-US" sz="2400" i="1" dirty="0"/>
              <a:t>Arabian </a:t>
            </a:r>
            <a:r>
              <a:rPr lang="en-US" sz="2400" i="1" dirty="0" smtClean="0"/>
              <a:t>Nights)</a:t>
            </a:r>
            <a:r>
              <a:rPr lang="en-US" sz="2400" dirty="0" smtClean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197497"/>
            <a:ext cx="2590800" cy="3372639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i="1" dirty="0"/>
              <a:t>The Tragedy of Othello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9032849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59290" y="5867400"/>
            <a:ext cx="77724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The Moor of Venice</a:t>
            </a:r>
            <a:endParaRPr lang="en-US" sz="3600" i="1" dirty="0"/>
          </a:p>
        </p:txBody>
      </p:sp>
      <p:pic>
        <p:nvPicPr>
          <p:cNvPr id="6" name="Picture 3" descr="Z:\Production\Melissa\HTML Project\Incoming\NovelNotes_Images_for_Lason\othello\shutterstock_18024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6007"/>
            <a:ext cx="7312808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i="1" dirty="0"/>
              <a:t>The Tragedy of Othello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6829144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295400"/>
            <a:ext cx="861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First performed in </a:t>
            </a:r>
            <a:r>
              <a:rPr lang="en-US" sz="2400" b="1" dirty="0" smtClean="0">
                <a:solidFill>
                  <a:srgbClr val="C00000"/>
                </a:solidFill>
              </a:rPr>
              <a:t>1603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9400" y="1981199"/>
            <a:ext cx="3581400" cy="454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i="1" dirty="0"/>
              <a:t>The Tragedy of Othello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5483909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13963" y="1328630"/>
            <a:ext cx="33908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</a:rPr>
              <a:t>Setting</a:t>
            </a:r>
            <a:r>
              <a:rPr lang="en-US" sz="2400" dirty="0" smtClean="0"/>
              <a:t>: </a:t>
            </a:r>
          </a:p>
          <a:p>
            <a:r>
              <a:rPr lang="en-US" sz="2400" dirty="0" smtClean="0"/>
              <a:t>Begins </a:t>
            </a:r>
            <a:r>
              <a:rPr lang="en-US" sz="2400" dirty="0"/>
              <a:t>in Venice, Italy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and </a:t>
            </a:r>
            <a:r>
              <a:rPr lang="en-US" sz="2400" dirty="0"/>
              <a:t>transitions to the island of Cyprus</a:t>
            </a:r>
            <a:r>
              <a:rPr lang="en-US" sz="2400" dirty="0" smtClean="0"/>
              <a:t>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i="1" dirty="0"/>
              <a:t>The Tragedy of Othello</a:t>
            </a:r>
            <a:endParaRPr lang="en-US" sz="2400" i="1" dirty="0"/>
          </a:p>
        </p:txBody>
      </p:sp>
      <p:pic>
        <p:nvPicPr>
          <p:cNvPr id="6" name="Picture 3" descr="cyprus_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28630"/>
            <a:ext cx="4131354" cy="3359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C:\My Documents\New Web\regio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388" y="3276600"/>
            <a:ext cx="4089846" cy="337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1724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053245"/>
            <a:ext cx="2895600" cy="1760909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295400" y="2362200"/>
            <a:ext cx="5029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C00000"/>
                </a:solidFill>
              </a:rPr>
              <a:t>The Story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5893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8311" y="1752600"/>
            <a:ext cx="861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Othello </a:t>
            </a:r>
            <a:r>
              <a:rPr lang="en-US" sz="2400" dirty="0"/>
              <a:t>is </a:t>
            </a:r>
            <a:r>
              <a:rPr lang="en-US" sz="2400" dirty="0" smtClean="0"/>
              <a:t>a famous and highly respected </a:t>
            </a:r>
            <a:r>
              <a:rPr lang="en-US" sz="2400" dirty="0"/>
              <a:t>military leader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– a top General – in Venice. 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However, he is an outsider because he is from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another </a:t>
            </a:r>
            <a:r>
              <a:rPr lang="en-US" sz="2400" dirty="0"/>
              <a:t>country and of another culture.</a:t>
            </a:r>
          </a:p>
          <a:p>
            <a:endParaRPr lang="en-US" sz="2400" dirty="0"/>
          </a:p>
          <a:p>
            <a:r>
              <a:rPr lang="en-US" sz="2400" dirty="0"/>
              <a:t>Othello is a </a:t>
            </a:r>
            <a:r>
              <a:rPr lang="en-US" sz="2400" dirty="0">
                <a:solidFill>
                  <a:srgbClr val="C00000"/>
                </a:solidFill>
              </a:rPr>
              <a:t>Moor</a:t>
            </a:r>
            <a:r>
              <a:rPr lang="en-US" sz="2400" dirty="0"/>
              <a:t> from North Africa.</a:t>
            </a:r>
            <a:endParaRPr lang="en-US" sz="2400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i="1" dirty="0" smtClean="0"/>
              <a:t>Othello - </a:t>
            </a:r>
            <a:r>
              <a:rPr lang="en-US" sz="3600" i="1" dirty="0" smtClean="0">
                <a:solidFill>
                  <a:schemeClr val="bg1">
                    <a:lumMod val="65000"/>
                  </a:schemeClr>
                </a:solidFill>
              </a:rPr>
              <a:t>the Moor of Venice</a:t>
            </a:r>
            <a:endParaRPr lang="en-US" sz="2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581400"/>
            <a:ext cx="24384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028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524000"/>
            <a:ext cx="8610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In Shakespeare’s </a:t>
            </a:r>
            <a:r>
              <a:rPr lang="en-US" sz="2400" dirty="0" smtClean="0"/>
              <a:t>day, </a:t>
            </a:r>
            <a:r>
              <a:rPr lang="en-US" sz="2400" i="1" dirty="0" smtClean="0"/>
              <a:t>Moor</a:t>
            </a:r>
            <a:r>
              <a:rPr lang="en-US" sz="2400" dirty="0" smtClean="0"/>
              <a:t> </a:t>
            </a:r>
            <a:r>
              <a:rPr lang="en-US" sz="2400" dirty="0"/>
              <a:t>was equivalent to “African,"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but </a:t>
            </a:r>
            <a:r>
              <a:rPr lang="en-US" sz="2400" dirty="0"/>
              <a:t>Othello’s </a:t>
            </a:r>
            <a:r>
              <a:rPr lang="en-US" sz="2400" dirty="0" smtClean="0"/>
              <a:t>precise intended </a:t>
            </a:r>
            <a:r>
              <a:rPr lang="en-US" sz="2400" dirty="0"/>
              <a:t>ethnicity </a:t>
            </a:r>
            <a:r>
              <a:rPr lang="en-US" sz="2400" dirty="0" smtClean="0"/>
              <a:t>and cultural background is not clear. 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Originally, </a:t>
            </a:r>
            <a:r>
              <a:rPr lang="en-US" sz="2400" dirty="0"/>
              <a:t>the word </a:t>
            </a:r>
            <a:r>
              <a:rPr lang="en-US" sz="2400" i="1" dirty="0" smtClean="0"/>
              <a:t>Moor</a:t>
            </a:r>
            <a:r>
              <a:rPr lang="en-US" sz="2400" dirty="0" smtClean="0"/>
              <a:t> meant </a:t>
            </a:r>
            <a:r>
              <a:rPr lang="en-US" sz="2400" dirty="0"/>
              <a:t>“native of Mauritania” </a:t>
            </a:r>
            <a:r>
              <a:rPr lang="en-US" sz="2400" dirty="0" smtClean="0"/>
              <a:t>– </a:t>
            </a:r>
            <a:br>
              <a:rPr lang="en-US" sz="2400" dirty="0" smtClean="0"/>
            </a:br>
            <a:r>
              <a:rPr lang="en-US" sz="2400" dirty="0" smtClean="0"/>
              <a:t>a </a:t>
            </a:r>
            <a:r>
              <a:rPr lang="en-US" sz="2400" dirty="0"/>
              <a:t>country in </a:t>
            </a:r>
            <a:r>
              <a:rPr lang="en-US" sz="2400" dirty="0" smtClean="0"/>
              <a:t>Africa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i="1" dirty="0" smtClean="0"/>
              <a:t>Moor</a:t>
            </a:r>
            <a:r>
              <a:rPr lang="en-US" sz="2400" dirty="0" smtClean="0"/>
              <a:t> </a:t>
            </a:r>
            <a:r>
              <a:rPr lang="en-US" sz="2400" dirty="0"/>
              <a:t>is also a name applied to certain </a:t>
            </a:r>
            <a:br>
              <a:rPr lang="en-US" sz="2400" dirty="0"/>
            </a:br>
            <a:r>
              <a:rPr lang="en-US" sz="2400" dirty="0" smtClean="0"/>
              <a:t>Arab </a:t>
            </a:r>
            <a:r>
              <a:rPr lang="en-US" sz="2400" dirty="0"/>
              <a:t>peoples of North Africa </a:t>
            </a:r>
            <a:r>
              <a:rPr lang="en-US" sz="2400" dirty="0" smtClean="0"/>
              <a:t>– </a:t>
            </a:r>
            <a:br>
              <a:rPr lang="en-US" sz="2400" dirty="0" smtClean="0"/>
            </a:br>
            <a:r>
              <a:rPr lang="en-US" sz="2400" dirty="0" smtClean="0"/>
              <a:t>who are Muslim.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72353" y="362175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i="1" dirty="0" smtClean="0"/>
              <a:t>Othello - </a:t>
            </a:r>
            <a:r>
              <a:rPr lang="en-US" sz="3600" i="1" dirty="0" smtClean="0">
                <a:solidFill>
                  <a:srgbClr val="C00000"/>
                </a:solidFill>
              </a:rPr>
              <a:t>the Moor of Venice</a:t>
            </a:r>
            <a:endParaRPr lang="en-US" sz="2400" i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581400"/>
            <a:ext cx="24384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129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1369</TotalTime>
  <Words>438</Words>
  <Application>Microsoft Office PowerPoint</Application>
  <PresentationFormat>On-screen Show (4:3)</PresentationFormat>
  <Paragraphs>123</Paragraphs>
  <Slides>24</Slides>
  <Notes>24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Executive</vt:lpstr>
      <vt:lpstr>William Shakespeare’s</vt:lpstr>
      <vt:lpstr>PowerPoint Presentation</vt:lpstr>
      <vt:lpstr>PowerPoint Presentation</vt:lpstr>
      <vt:lpstr>The Moor of Venice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William Shakespeare’s Othello</vt:lpstr>
      <vt:lpstr>William Shakespeare’s Othello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rrambo</dc:creator>
  <cp:lastModifiedBy>Vance Holmes</cp:lastModifiedBy>
  <cp:revision>252</cp:revision>
  <dcterms:created xsi:type="dcterms:W3CDTF">2011-08-19T23:08:59Z</dcterms:created>
  <dcterms:modified xsi:type="dcterms:W3CDTF">2014-02-18T00:20:06Z</dcterms:modified>
</cp:coreProperties>
</file>