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4"/>
  </p:sldMasterIdLst>
  <p:sldIdLst>
    <p:sldId id="257" r:id="rId5"/>
    <p:sldId id="305" r:id="rId6"/>
    <p:sldId id="304" r:id="rId7"/>
    <p:sldId id="297" r:id="rId8"/>
    <p:sldId id="299" r:id="rId9"/>
    <p:sldId id="300" r:id="rId10"/>
    <p:sldId id="289" r:id="rId11"/>
    <p:sldId id="290" r:id="rId12"/>
    <p:sldId id="291" r:id="rId13"/>
    <p:sldId id="273" r:id="rId14"/>
    <p:sldId id="275" r:id="rId15"/>
    <p:sldId id="276" r:id="rId16"/>
    <p:sldId id="274" r:id="rId17"/>
    <p:sldId id="301" r:id="rId18"/>
    <p:sldId id="302" r:id="rId19"/>
    <p:sldId id="258" r:id="rId20"/>
    <p:sldId id="259" r:id="rId21"/>
    <p:sldId id="260" r:id="rId22"/>
    <p:sldId id="277" r:id="rId23"/>
    <p:sldId id="294" r:id="rId24"/>
    <p:sldId id="281" r:id="rId25"/>
    <p:sldId id="285" r:id="rId26"/>
    <p:sldId id="306" r:id="rId27"/>
    <p:sldId id="270" r:id="rId28"/>
    <p:sldId id="307" r:id="rId29"/>
    <p:sldId id="296" r:id="rId30"/>
    <p:sldId id="288" r:id="rId31"/>
    <p:sldId id="308" r:id="rId32"/>
    <p:sldId id="292" r:id="rId33"/>
    <p:sldId id="279" r:id="rId3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45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12291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>
                <a:gd name="T0" fmla="*/ 5154 w 5155"/>
                <a:gd name="T1" fmla="*/ 1769 h 2304"/>
                <a:gd name="T2" fmla="*/ 0 w 5155"/>
                <a:gd name="T3" fmla="*/ 2304 h 2304"/>
                <a:gd name="T4" fmla="*/ 0 w 5155"/>
                <a:gd name="T5" fmla="*/ 1252 h 2304"/>
                <a:gd name="T6" fmla="*/ 5155 w 5155"/>
                <a:gd name="T7" fmla="*/ 0 h 2304"/>
                <a:gd name="T8" fmla="*/ 5155 w 5155"/>
                <a:gd name="T9" fmla="*/ 1416 h 2304"/>
                <a:gd name="T10" fmla="*/ 5154 w 5155"/>
                <a:gd name="T11" fmla="*/ 1769 h 2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92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>
                <a:gd name="T0" fmla="*/ 5311 w 5328"/>
                <a:gd name="T1" fmla="*/ 3209 h 3689"/>
                <a:gd name="T2" fmla="*/ 0 w 5328"/>
                <a:gd name="T3" fmla="*/ 3689 h 3689"/>
                <a:gd name="T4" fmla="*/ 0 w 5328"/>
                <a:gd name="T5" fmla="*/ 9 h 3689"/>
                <a:gd name="T6" fmla="*/ 5328 w 5328"/>
                <a:gd name="T7" fmla="*/ 0 h 3689"/>
                <a:gd name="T8" fmla="*/ 5311 w 5328"/>
                <a:gd name="T9" fmla="*/ 3209 h 3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29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EB3BCED-DF0C-45A5-919B-0FF547EA91B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FF5DC7-B382-4C7A-9AFC-CBC5E005EE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0671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E2F69D-0F50-4E3E-B807-BBCE1F9005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9289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7C5B45-90E2-43E6-9E78-440C16011B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3246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55E904-3134-4E46-BD3E-D8E853695F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4907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6DC78B-DEF5-47A0-90FD-1C5E782D98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3133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0F5C7D-5D74-40F6-83C6-CCFFA6EDEA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7542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E37B3-8E00-4765-99AF-35852027EB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7699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F6455E-A506-42F5-B0B1-ECE8811170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4619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D41185-A462-4F83-855F-CE8AE32E9E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7748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31037-6BF2-46A8-B5EA-77D304C75A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645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11267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>
                <a:gd name="T0" fmla="*/ 4800 w 4806"/>
                <a:gd name="T1" fmla="*/ 299 h 665"/>
                <a:gd name="T2" fmla="*/ 0 w 4806"/>
                <a:gd name="T3" fmla="*/ 665 h 665"/>
                <a:gd name="T4" fmla="*/ 0 w 4806"/>
                <a:gd name="T5" fmla="*/ 0 h 665"/>
                <a:gd name="T6" fmla="*/ 4806 w 4806"/>
                <a:gd name="T7" fmla="*/ 1 h 665"/>
                <a:gd name="T8" fmla="*/ 4800 w 4806"/>
                <a:gd name="T9" fmla="*/ 153 h 665"/>
                <a:gd name="T10" fmla="*/ 4800 w 4806"/>
                <a:gd name="T11" fmla="*/ 299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68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>
                <a:gd name="T0" fmla="*/ 4560 w 4562"/>
                <a:gd name="T1" fmla="*/ 932 h 1199"/>
                <a:gd name="T2" fmla="*/ 0 w 4562"/>
                <a:gd name="T3" fmla="*/ 1199 h 1199"/>
                <a:gd name="T4" fmla="*/ 0 w 4562"/>
                <a:gd name="T5" fmla="*/ 0 h 1199"/>
                <a:gd name="T6" fmla="*/ 4562 w 4562"/>
                <a:gd name="T7" fmla="*/ 0 h 1199"/>
                <a:gd name="T8" fmla="*/ 4560 w 4562"/>
                <a:gd name="T9" fmla="*/ 932 h 1199"/>
                <a:gd name="T10" fmla="*/ 4560 w 4562"/>
                <a:gd name="T11" fmla="*/ 93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altLang="en-US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altLang="en-US"/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115F16C-A381-4A53-B7B8-209FC0A411E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spunk.org/texts/pubs/lilith/sp001882/wachten2.gi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rds.yahoo.com/_ylt=A0WTefOfTRNKMWQAh32jzbkF/SIG=12oe8nbtj/EXP=1242865439/**http:/www2.bakersfieldcollege.edu/dmoton/Lorraine%20hansberry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hyperlink" Target="http://rds.yahoo.com/_ylt=A0WTeff4TRNKuIQBdnejzbkF/SIG=129lktrn2/EXP=1242865528/**http:/www.flickr.com/photos/metroblossom/1993676707/" TargetMode="Externa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rds.yahoo.com/_ylt=A0WTefP7TxNKBWgAdROjzbkF/SIG=123d0tahc/EXP=1242866043/**http:/www.flickr.com/photos/joshmt/3161259875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hyperlink" Target="http://www.spunk.org/texts/pubs/lilith/sp001882/wachten2.gif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://www.spunk.org/texts/pubs/lilith/sp001882/wachten2.gi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293914"/>
            <a:ext cx="77944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/>
            <a:r>
              <a:rPr lang="en-US" altLang="en-US" sz="5400" b="1" kern="0" dirty="0" smtClean="0">
                <a:solidFill>
                  <a:schemeClr val="tx1"/>
                </a:solidFill>
              </a:rPr>
              <a:t>A Raisin in the Sun</a:t>
            </a:r>
            <a:endParaRPr lang="en-US" altLang="en-US" sz="5400" b="1" kern="0" dirty="0">
              <a:solidFill>
                <a:schemeClr val="tx1"/>
              </a:solidFill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609600" y="1077686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/>
            <a:r>
              <a:rPr lang="en-US" altLang="en-US" sz="4400" kern="0" dirty="0">
                <a:solidFill>
                  <a:srgbClr val="CCECFF"/>
                </a:solidFill>
              </a:rPr>
              <a:t>b</a:t>
            </a:r>
            <a:r>
              <a:rPr lang="en-US" altLang="en-US" sz="4400" kern="0" dirty="0" smtClean="0">
                <a:solidFill>
                  <a:srgbClr val="CCECFF"/>
                </a:solidFill>
              </a:rPr>
              <a:t>y Lorraine Hansberry</a:t>
            </a:r>
            <a:endParaRPr lang="en-US" altLang="en-US" sz="4400" kern="0" dirty="0">
              <a:solidFill>
                <a:srgbClr val="CCEC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600200"/>
            <a:ext cx="6324600" cy="2667000"/>
          </a:xfrm>
        </p:spPr>
        <p:txBody>
          <a:bodyPr/>
          <a:lstStyle/>
          <a:p>
            <a:r>
              <a:rPr lang="en-US" altLang="en-US" sz="8000" dirty="0"/>
              <a:t>HISTORICAL CONTEXT</a:t>
            </a:r>
          </a:p>
        </p:txBody>
      </p:sp>
    </p:spTree>
    <p:extLst>
      <p:ext uri="{BB962C8B-B14F-4D97-AF65-F5344CB8AC3E}">
        <p14:creationId xmlns:p14="http://schemas.microsoft.com/office/powerpoint/2010/main" val="211993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 descr="Jim_Crow_Law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762000"/>
            <a:ext cx="4052393" cy="486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7" name="Picture 7" descr="Waiting%2520Ro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19" y="2209800"/>
            <a:ext cx="3600202" cy="390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04800" y="451757"/>
            <a:ext cx="4191000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FFFFCC"/>
                </a:solidFill>
              </a:rPr>
              <a:t>Jim Crow Laws</a:t>
            </a:r>
          </a:p>
        </p:txBody>
      </p:sp>
    </p:spTree>
    <p:extLst>
      <p:ext uri="{BB962C8B-B14F-4D97-AF65-F5344CB8AC3E}">
        <p14:creationId xmlns:p14="http://schemas.microsoft.com/office/powerpoint/2010/main" val="323928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/>
            <a:r>
              <a:rPr lang="en-US" altLang="en-US" dirty="0" smtClean="0">
                <a:solidFill>
                  <a:srgbClr val="FFFFCC"/>
                </a:solidFill>
              </a:rPr>
              <a:t>The Great Migration</a:t>
            </a:r>
            <a:endParaRPr lang="en-US" altLang="en-US" dirty="0">
              <a:solidFill>
                <a:srgbClr val="FFFFCC"/>
              </a:solidFill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810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algn="ctr" eaLnBrk="1" hangingPunct="1">
              <a:buClr>
                <a:srgbClr val="FFCC66"/>
              </a:buClr>
              <a:buFont typeface="Wingdings" pitchFamily="2" charset="2"/>
              <a:buNone/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62200" y="1959543"/>
            <a:ext cx="5410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99CCFF"/>
                </a:solidFill>
              </a:rPr>
              <a:t>Beginning around 1910</a:t>
            </a:r>
          </a:p>
          <a:p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Movement of 6 million African Americans out of the rural Southern U.S. to the urban Northeast, Midwest and West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3054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FFFFCC"/>
                </a:solidFill>
              </a:rPr>
              <a:t>Racism and Segregation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810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algn="ctr" eaLnBrk="1" hangingPunct="1">
              <a:buClr>
                <a:srgbClr val="FFCC66"/>
              </a:buClr>
              <a:buFont typeface="Wingdings" pitchFamily="2" charset="2"/>
              <a:buNone/>
            </a:pPr>
            <a:endParaRPr lang="en-US" altLang="en-US" dirty="0">
              <a:solidFill>
                <a:srgbClr val="FFFFFF"/>
              </a:solidFill>
            </a:endParaRPr>
          </a:p>
        </p:txBody>
      </p:sp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62200" y="2100943"/>
            <a:ext cx="4694719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29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/>
            <a:r>
              <a:rPr lang="en-US" altLang="en-US" dirty="0" smtClean="0">
                <a:solidFill>
                  <a:srgbClr val="FFFFCC"/>
                </a:solidFill>
              </a:rPr>
              <a:t>Se</a:t>
            </a:r>
            <a:r>
              <a:rPr lang="en-US" altLang="en-US" dirty="0">
                <a:solidFill>
                  <a:srgbClr val="FFFFCC"/>
                </a:solidFill>
              </a:rPr>
              <a:t>x</a:t>
            </a:r>
            <a:r>
              <a:rPr lang="en-US" altLang="en-US" dirty="0" smtClean="0">
                <a:solidFill>
                  <a:srgbClr val="FFFFCC"/>
                </a:solidFill>
              </a:rPr>
              <a:t>ism </a:t>
            </a:r>
            <a:r>
              <a:rPr lang="en-US" altLang="en-US" dirty="0">
                <a:solidFill>
                  <a:srgbClr val="FFFFCC"/>
                </a:solidFill>
              </a:rPr>
              <a:t>and </a:t>
            </a:r>
            <a:r>
              <a:rPr lang="en-US" altLang="en-US" dirty="0" smtClean="0">
                <a:solidFill>
                  <a:srgbClr val="FFFFCC"/>
                </a:solidFill>
              </a:rPr>
              <a:t>Gender Discrimination</a:t>
            </a:r>
            <a:endParaRPr lang="en-US" altLang="en-US" dirty="0">
              <a:solidFill>
                <a:srgbClr val="FFFFCC"/>
              </a:solidFill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810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algn="ctr" eaLnBrk="1" hangingPunct="1">
              <a:buClr>
                <a:srgbClr val="FFCC66"/>
              </a:buClr>
              <a:buFont typeface="Wingdings" pitchFamily="2" charset="2"/>
              <a:buNone/>
            </a:pPr>
            <a:endParaRPr lang="en-US" altLang="en-US" dirty="0">
              <a:solidFill>
                <a:srgbClr val="FFFFFF"/>
              </a:solidFill>
            </a:endParaRPr>
          </a:p>
        </p:txBody>
      </p:sp>
      <p:pic>
        <p:nvPicPr>
          <p:cNvPr id="5" name="Picture 8" descr="wachten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459" y="2209800"/>
            <a:ext cx="3134682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71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810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algn="ctr" eaLnBrk="1" hangingPunct="1">
              <a:buClr>
                <a:srgbClr val="FFCC66"/>
              </a:buClr>
              <a:buFont typeface="Wingdings" pitchFamily="2" charset="2"/>
              <a:buNone/>
            </a:pPr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76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74638"/>
            <a:ext cx="6477000" cy="1143000"/>
          </a:xfrm>
        </p:spPr>
        <p:txBody>
          <a:bodyPr/>
          <a:lstStyle/>
          <a:p>
            <a:r>
              <a:rPr lang="en-US" altLang="en-US" sz="4000"/>
              <a:t>Connection with Hansberry’s Life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0" y="1828800"/>
            <a:ext cx="6248400" cy="4495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dirty="0"/>
              <a:t>Hansberry’s father was a wealthy, real estate broker in segregated Chicago</a:t>
            </a:r>
          </a:p>
          <a:p>
            <a:pPr>
              <a:lnSpc>
                <a:spcPct val="80000"/>
              </a:lnSpc>
            </a:pPr>
            <a:r>
              <a:rPr lang="en-US" altLang="en-US" sz="2800" dirty="0"/>
              <a:t>In 1937, her father purchased a home in the Washington Park Subdivision 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/>
              <a:t>Washington Park had a </a:t>
            </a:r>
            <a:r>
              <a:rPr lang="en-US" altLang="en-US" sz="2400" dirty="0">
                <a:solidFill>
                  <a:srgbClr val="99CCFF"/>
                </a:solidFill>
              </a:rPr>
              <a:t>restrictive covenant </a:t>
            </a:r>
            <a:r>
              <a:rPr lang="en-US" altLang="en-US" sz="2400" dirty="0"/>
              <a:t>that said no </a:t>
            </a:r>
            <a:r>
              <a:rPr lang="en-US" altLang="en-US" sz="2400" dirty="0" smtClean="0"/>
              <a:t>Black </a:t>
            </a:r>
            <a:r>
              <a:rPr lang="en-US" altLang="en-US" sz="2400" dirty="0"/>
              <a:t>person could live </a:t>
            </a:r>
            <a:r>
              <a:rPr lang="en-US" altLang="en-US" sz="2400" dirty="0" smtClean="0"/>
              <a:t>in, </a:t>
            </a:r>
            <a:r>
              <a:rPr lang="en-US" altLang="en-US" sz="2400" dirty="0"/>
              <a:t>or own a home </a:t>
            </a:r>
            <a:r>
              <a:rPr lang="en-US" altLang="en-US" sz="2400" dirty="0" smtClean="0"/>
              <a:t>in, </a:t>
            </a:r>
            <a:r>
              <a:rPr lang="en-US" altLang="en-US" sz="2400" dirty="0"/>
              <a:t>the subdivision</a:t>
            </a:r>
          </a:p>
          <a:p>
            <a:pPr>
              <a:lnSpc>
                <a:spcPct val="80000"/>
              </a:lnSpc>
            </a:pPr>
            <a:r>
              <a:rPr lang="en-US" altLang="en-US" sz="2800" dirty="0"/>
              <a:t>Washington Park fought Hansberry and they went to court in 1937</a:t>
            </a:r>
          </a:p>
        </p:txBody>
      </p:sp>
      <p:pic>
        <p:nvPicPr>
          <p:cNvPr id="14341" name="Picture 5" descr="View Imag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18097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3" name="Picture 7" descr="spaceba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88" y="1047750"/>
            <a:ext cx="35528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5" name="Picture 9" descr="spaceba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88" y="1047750"/>
            <a:ext cx="35528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7" name="Picture 11" descr="View Image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733800"/>
            <a:ext cx="178117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829" y="914400"/>
            <a:ext cx="85344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 smtClean="0"/>
              <a:t>The </a:t>
            </a:r>
            <a:r>
              <a:rPr lang="en-US" altLang="en-US" dirty="0"/>
              <a:t>case of </a:t>
            </a:r>
            <a:r>
              <a:rPr lang="en-US" altLang="en-US" dirty="0" smtClean="0">
                <a:solidFill>
                  <a:srgbClr val="99CCFF"/>
                </a:solidFill>
              </a:rPr>
              <a:t>Hansberry </a:t>
            </a:r>
            <a:r>
              <a:rPr lang="en-US" altLang="en-US" dirty="0">
                <a:solidFill>
                  <a:srgbClr val="99CCFF"/>
                </a:solidFill>
              </a:rPr>
              <a:t>et al vs. </a:t>
            </a:r>
            <a:r>
              <a:rPr lang="en-US" altLang="en-US" dirty="0" smtClean="0">
                <a:solidFill>
                  <a:srgbClr val="99CCFF"/>
                </a:solidFill>
              </a:rPr>
              <a:t>Lee </a:t>
            </a:r>
            <a:r>
              <a:rPr lang="en-US" altLang="en-US" dirty="0">
                <a:solidFill>
                  <a:srgbClr val="99CCFF"/>
                </a:solidFill>
              </a:rPr>
              <a:t>et al </a:t>
            </a:r>
            <a:r>
              <a:rPr lang="en-US" altLang="en-US" dirty="0"/>
              <a:t>goes all the way to the Supreme Court of the United States on October 25, </a:t>
            </a:r>
            <a:r>
              <a:rPr lang="en-US" altLang="en-US" dirty="0" smtClean="0"/>
              <a:t>1940</a:t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  <a:p>
            <a:pPr>
              <a:lnSpc>
                <a:spcPct val="90000"/>
              </a:lnSpc>
            </a:pPr>
            <a:r>
              <a:rPr lang="en-US" altLang="en-US" dirty="0" smtClean="0"/>
              <a:t>U.S</a:t>
            </a:r>
            <a:r>
              <a:rPr lang="en-US" altLang="en-US" dirty="0"/>
              <a:t>. Supreme Court </a:t>
            </a:r>
            <a:br>
              <a:rPr lang="en-US" altLang="en-US" dirty="0"/>
            </a:br>
            <a:r>
              <a:rPr lang="en-US" altLang="en-US" dirty="0" smtClean="0"/>
              <a:t>rules against </a:t>
            </a:r>
            <a:br>
              <a:rPr lang="en-US" altLang="en-US" dirty="0" smtClean="0"/>
            </a:br>
            <a:r>
              <a:rPr lang="en-US" altLang="en-US" dirty="0" smtClean="0"/>
              <a:t>restrictive covenants</a:t>
            </a:r>
            <a:endParaRPr lang="en-US" altLang="en-US" dirty="0"/>
          </a:p>
        </p:txBody>
      </p:sp>
      <p:pic>
        <p:nvPicPr>
          <p:cNvPr id="15365" name="Picture 5" descr="View Imag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667000"/>
            <a:ext cx="3923536" cy="262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2057400"/>
          </a:xfrm>
        </p:spPr>
        <p:txBody>
          <a:bodyPr/>
          <a:lstStyle/>
          <a:p>
            <a:r>
              <a:rPr lang="en-US" altLang="en-US" sz="3600" dirty="0">
                <a:solidFill>
                  <a:schemeClr val="tx1"/>
                </a:solidFill>
              </a:rPr>
              <a:t>“Hansberry Decision </a:t>
            </a:r>
            <a:r>
              <a:rPr lang="en-US" altLang="en-US" sz="3600" dirty="0" smtClean="0">
                <a:solidFill>
                  <a:schemeClr val="tx1"/>
                </a:solidFill>
              </a:rPr>
              <a:t>Opens</a:t>
            </a:r>
            <a:br>
              <a:rPr lang="en-US" altLang="en-US" sz="3600" dirty="0" smtClean="0">
                <a:solidFill>
                  <a:schemeClr val="tx1"/>
                </a:solidFill>
              </a:rPr>
            </a:br>
            <a:r>
              <a:rPr lang="en-US" altLang="en-US" sz="3600" dirty="0" smtClean="0">
                <a:solidFill>
                  <a:schemeClr val="tx1"/>
                </a:solidFill>
              </a:rPr>
              <a:t>500 </a:t>
            </a:r>
            <a:r>
              <a:rPr lang="en-US" altLang="en-US" sz="3600" dirty="0">
                <a:solidFill>
                  <a:schemeClr val="tx1"/>
                </a:solidFill>
              </a:rPr>
              <a:t>New Homes to Race”</a:t>
            </a:r>
            <a:r>
              <a:rPr lang="en-US" altLang="en-US" sz="1600" dirty="0">
                <a:solidFill>
                  <a:schemeClr val="tx1"/>
                </a:solidFill>
              </a:rPr>
              <a:t/>
            </a:r>
            <a:br>
              <a:rPr lang="en-US" altLang="en-US" sz="1600" dirty="0">
                <a:solidFill>
                  <a:schemeClr val="tx1"/>
                </a:solidFill>
              </a:rPr>
            </a:br>
            <a:r>
              <a:rPr lang="en-US" altLang="en-US" sz="1600" dirty="0" smtClean="0">
                <a:solidFill>
                  <a:schemeClr val="tx1"/>
                </a:solidFill>
              </a:rPr>
              <a:t/>
            </a:r>
            <a:br>
              <a:rPr lang="en-US" altLang="en-US" sz="1600" dirty="0" smtClean="0">
                <a:solidFill>
                  <a:schemeClr val="tx1"/>
                </a:solidFill>
              </a:rPr>
            </a:br>
            <a:r>
              <a:rPr lang="en-US" altLang="en-US" sz="2400" i="1" dirty="0" smtClean="0"/>
              <a:t>The </a:t>
            </a:r>
            <a:r>
              <a:rPr lang="en-US" altLang="en-US" sz="2400" i="1" dirty="0"/>
              <a:t>Chicago Defender </a:t>
            </a:r>
            <a:r>
              <a:rPr lang="en-US" altLang="en-US" sz="2400" dirty="0"/>
              <a:t> </a:t>
            </a:r>
            <a:br>
              <a:rPr lang="en-US" altLang="en-US" sz="2400" dirty="0"/>
            </a:br>
            <a:r>
              <a:rPr lang="en-US" altLang="en-US" sz="2400" dirty="0"/>
              <a:t>Saturday, November 16, 1940</a:t>
            </a:r>
          </a:p>
        </p:txBody>
      </p:sp>
      <p:pic>
        <p:nvPicPr>
          <p:cNvPr id="16388" name="Picture 4" descr="HansberryCase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743200"/>
            <a:ext cx="4919874" cy="383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810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algn="ctr" eaLnBrk="1" hangingPunct="1">
              <a:buClr>
                <a:srgbClr val="FFCC66"/>
              </a:buClr>
              <a:buFont typeface="Wingdings" pitchFamily="2" charset="2"/>
              <a:buNone/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3400" y="1981199"/>
            <a:ext cx="7924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rgbClr val="FFFFFF"/>
                </a:solidFill>
              </a:rPr>
              <a:t>A Raisin in the Sun </a:t>
            </a:r>
            <a:r>
              <a:rPr lang="en-US" sz="2800" dirty="0">
                <a:solidFill>
                  <a:srgbClr val="FFFFFF"/>
                </a:solidFill>
              </a:rPr>
              <a:t>was published in 1959, four years after the murder of </a:t>
            </a:r>
            <a:r>
              <a:rPr lang="en-US" sz="2800" b="1" dirty="0">
                <a:solidFill>
                  <a:srgbClr val="99CCFF"/>
                </a:solidFill>
              </a:rPr>
              <a:t>Emmett Till </a:t>
            </a:r>
            <a:r>
              <a:rPr lang="en-US" sz="2800" dirty="0">
                <a:solidFill>
                  <a:srgbClr val="FFFFFF"/>
                </a:solidFill>
              </a:rPr>
              <a:t>and </a:t>
            </a:r>
            <a:r>
              <a:rPr lang="en-US" sz="2800" b="1" dirty="0">
                <a:solidFill>
                  <a:srgbClr val="99CCFF"/>
                </a:solidFill>
              </a:rPr>
              <a:t>Rosa Parks’ </a:t>
            </a:r>
            <a:r>
              <a:rPr lang="en-US" sz="2800" dirty="0">
                <a:solidFill>
                  <a:srgbClr val="FFFFFF"/>
                </a:solidFill>
              </a:rPr>
              <a:t>arrest for refusing to give up her seat to a White person on a bus – </a:t>
            </a:r>
          </a:p>
          <a:p>
            <a:r>
              <a:rPr lang="en-US" sz="2800" dirty="0">
                <a:solidFill>
                  <a:srgbClr val="FFFFFF"/>
                </a:solidFill>
              </a:rPr>
              <a:t>sparking the Civil Rights Movement.</a:t>
            </a:r>
          </a:p>
        </p:txBody>
      </p:sp>
      <p:pic>
        <p:nvPicPr>
          <p:cNvPr id="5" name="Picture 4" descr="rosa par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934" y="3505200"/>
            <a:ext cx="1910970" cy="319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199" y="337457"/>
            <a:ext cx="1828801" cy="157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609600" y="1077686"/>
            <a:ext cx="7162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/>
            <a:r>
              <a:rPr lang="en-US" altLang="en-US" sz="4400" kern="0" dirty="0">
                <a:solidFill>
                  <a:srgbClr val="CCECFF"/>
                </a:solidFill>
              </a:rPr>
              <a:t>b</a:t>
            </a:r>
            <a:r>
              <a:rPr lang="en-US" altLang="en-US" sz="4400" kern="0" dirty="0" smtClean="0">
                <a:solidFill>
                  <a:srgbClr val="CCECFF"/>
                </a:solidFill>
              </a:rPr>
              <a:t>y Lorraine Hansberry</a:t>
            </a:r>
            <a:endParaRPr lang="en-US" altLang="en-US" sz="4400" kern="0" dirty="0">
              <a:solidFill>
                <a:srgbClr val="CCEC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796" y="2209800"/>
            <a:ext cx="3123693" cy="3962401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81000" y="293914"/>
            <a:ext cx="77944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/>
            <a:r>
              <a:rPr lang="en-US" altLang="en-US" sz="5400" b="1" kern="0" dirty="0" smtClean="0">
                <a:solidFill>
                  <a:schemeClr val="tx1"/>
                </a:solidFill>
              </a:rPr>
              <a:t>A Raisin in the Sun</a:t>
            </a:r>
            <a:endParaRPr lang="en-US" altLang="en-US" sz="5400" b="1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30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ml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435980"/>
            <a:ext cx="2384425" cy="3455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783771"/>
            <a:ext cx="3432175" cy="480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545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810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algn="ctr" eaLnBrk="1" hangingPunct="1">
              <a:buClr>
                <a:srgbClr val="FFCC66"/>
              </a:buClr>
              <a:buFont typeface="Wingdings" pitchFamily="2" charset="2"/>
              <a:buNone/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00200" y="1752600"/>
            <a:ext cx="71736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</a:rPr>
              <a:t>The title of the play </a:t>
            </a:r>
            <a:r>
              <a:rPr lang="en-US" sz="2800" dirty="0" smtClean="0">
                <a:solidFill>
                  <a:srgbClr val="FFFFFF"/>
                </a:solidFill>
              </a:rPr>
              <a:t>is taken from Hughes’ poem about “a dream deferred.”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" y="30479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400" b="1" dirty="0" smtClean="0">
                <a:solidFill>
                  <a:schemeClr val="tx2"/>
                </a:solidFill>
              </a:rPr>
              <a:t>Harlem</a:t>
            </a:r>
            <a:endParaRPr lang="en-US" sz="2400" b="1" dirty="0">
              <a:solidFill>
                <a:schemeClr val="tx2"/>
              </a:solidFill>
            </a:endParaRPr>
          </a:p>
          <a:p>
            <a:pPr lvl="0"/>
            <a:r>
              <a:rPr lang="en-US" sz="2400" dirty="0">
                <a:solidFill>
                  <a:schemeClr val="tx2"/>
                </a:solidFill>
              </a:rPr>
              <a:t>by </a:t>
            </a:r>
            <a:r>
              <a:rPr lang="en-US" sz="2400" b="1" dirty="0">
                <a:solidFill>
                  <a:schemeClr val="tx2"/>
                </a:solidFill>
              </a:rPr>
              <a:t>Langston Hughes </a:t>
            </a:r>
            <a:r>
              <a:rPr lang="en-US" sz="2400" b="1" dirty="0">
                <a:solidFill>
                  <a:srgbClr val="99CCFF"/>
                </a:solidFill>
              </a:rPr>
              <a:t>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24" y="3081111"/>
            <a:ext cx="1922078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55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810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algn="ctr" eaLnBrk="1" hangingPunct="1">
              <a:buClr>
                <a:srgbClr val="FFCC66"/>
              </a:buClr>
              <a:buFont typeface="Wingdings" pitchFamily="2" charset="2"/>
              <a:buNone/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52800" y="1234072"/>
            <a:ext cx="5562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FFFF"/>
                </a:solidFill>
              </a:rPr>
              <a:t>What </a:t>
            </a:r>
            <a:r>
              <a:rPr lang="en-US" sz="2400" dirty="0">
                <a:solidFill>
                  <a:srgbClr val="FFFFFF"/>
                </a:solidFill>
              </a:rPr>
              <a:t>happens to a dream deferred?</a:t>
            </a:r>
          </a:p>
          <a:p>
            <a:endParaRPr lang="en-US" sz="2400" dirty="0">
              <a:solidFill>
                <a:srgbClr val="FFFFFF"/>
              </a:solidFill>
            </a:endParaRPr>
          </a:p>
          <a:p>
            <a:r>
              <a:rPr lang="en-US" sz="2400" dirty="0">
                <a:solidFill>
                  <a:srgbClr val="FFFFFF"/>
                </a:solidFill>
              </a:rPr>
              <a:t>Does it dry up</a:t>
            </a:r>
          </a:p>
          <a:p>
            <a:r>
              <a:rPr lang="en-US" sz="2400" dirty="0">
                <a:solidFill>
                  <a:srgbClr val="FFFFFF"/>
                </a:solidFill>
              </a:rPr>
              <a:t>like a raisin in the sun?</a:t>
            </a:r>
          </a:p>
          <a:p>
            <a:r>
              <a:rPr lang="en-US" sz="2400" dirty="0">
                <a:solidFill>
                  <a:srgbClr val="FFFFFF"/>
                </a:solidFill>
              </a:rPr>
              <a:t>Or fester like a </a:t>
            </a:r>
            <a:r>
              <a:rPr lang="en-US" sz="2400" dirty="0" smtClean="0">
                <a:solidFill>
                  <a:srgbClr val="FFFFFF"/>
                </a:solidFill>
              </a:rPr>
              <a:t>sore – </a:t>
            </a:r>
            <a:endParaRPr lang="en-US" sz="2400" dirty="0">
              <a:solidFill>
                <a:srgbClr val="FFFFFF"/>
              </a:solidFill>
            </a:endParaRPr>
          </a:p>
          <a:p>
            <a:r>
              <a:rPr lang="en-US" sz="2400" dirty="0">
                <a:solidFill>
                  <a:srgbClr val="FFFFFF"/>
                </a:solidFill>
              </a:rPr>
              <a:t>And then run?</a:t>
            </a:r>
          </a:p>
          <a:p>
            <a:r>
              <a:rPr lang="en-US" sz="2400" dirty="0">
                <a:solidFill>
                  <a:srgbClr val="FFFFFF"/>
                </a:solidFill>
              </a:rPr>
              <a:t>Does it stink like rotten meat?</a:t>
            </a:r>
          </a:p>
          <a:p>
            <a:r>
              <a:rPr lang="en-US" sz="2400" dirty="0">
                <a:solidFill>
                  <a:srgbClr val="FFFFFF"/>
                </a:solidFill>
              </a:rPr>
              <a:t>Or crust and sugar </a:t>
            </a:r>
            <a:r>
              <a:rPr lang="en-US" sz="2400" dirty="0" smtClean="0">
                <a:solidFill>
                  <a:srgbClr val="FFFFFF"/>
                </a:solidFill>
              </a:rPr>
              <a:t>over </a:t>
            </a:r>
            <a:r>
              <a:rPr lang="en-US" sz="2400" dirty="0">
                <a:solidFill>
                  <a:srgbClr val="FFFFFF"/>
                </a:solidFill>
              </a:rPr>
              <a:t>–</a:t>
            </a:r>
          </a:p>
          <a:p>
            <a:r>
              <a:rPr lang="en-US" sz="2400" dirty="0">
                <a:solidFill>
                  <a:srgbClr val="FFFFFF"/>
                </a:solidFill>
              </a:rPr>
              <a:t>like a syrupy sweet?</a:t>
            </a:r>
          </a:p>
          <a:p>
            <a:endParaRPr lang="en-US" sz="2400" dirty="0">
              <a:solidFill>
                <a:srgbClr val="FFFFFF"/>
              </a:solidFill>
            </a:endParaRPr>
          </a:p>
          <a:p>
            <a:r>
              <a:rPr lang="en-US" sz="2400" dirty="0">
                <a:solidFill>
                  <a:srgbClr val="FFFFFF"/>
                </a:solidFill>
              </a:rPr>
              <a:t>Maybe it just sags</a:t>
            </a:r>
          </a:p>
          <a:p>
            <a:r>
              <a:rPr lang="en-US" sz="2400" dirty="0">
                <a:solidFill>
                  <a:srgbClr val="FFFFFF"/>
                </a:solidFill>
              </a:rPr>
              <a:t>like a heavy load.</a:t>
            </a:r>
          </a:p>
          <a:p>
            <a:endParaRPr lang="en-US" sz="2400" dirty="0">
              <a:solidFill>
                <a:srgbClr val="FFFFFF"/>
              </a:solidFill>
            </a:endParaRPr>
          </a:p>
          <a:p>
            <a:r>
              <a:rPr lang="en-US" sz="2400" dirty="0">
                <a:solidFill>
                  <a:srgbClr val="FFFFFF"/>
                </a:solidFill>
              </a:rPr>
              <a:t>Or does it explode?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30479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400" b="1" dirty="0" smtClean="0">
                <a:solidFill>
                  <a:srgbClr val="99CCFF"/>
                </a:solidFill>
              </a:rPr>
              <a:t>Harlem</a:t>
            </a:r>
            <a:endParaRPr lang="en-US" sz="2400" b="1" dirty="0">
              <a:solidFill>
                <a:srgbClr val="99CCFF"/>
              </a:solidFill>
            </a:endParaRPr>
          </a:p>
          <a:p>
            <a:pPr lvl="0"/>
            <a:r>
              <a:rPr lang="en-US" sz="2400" dirty="0">
                <a:solidFill>
                  <a:srgbClr val="99CCFF"/>
                </a:solidFill>
              </a:rPr>
              <a:t>by </a:t>
            </a:r>
            <a:r>
              <a:rPr lang="en-US" sz="2400" b="1" dirty="0">
                <a:solidFill>
                  <a:srgbClr val="99CCFF"/>
                </a:solidFill>
              </a:rPr>
              <a:t>Langston Hughes 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24" y="3081111"/>
            <a:ext cx="1922078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75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4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810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algn="ctr" eaLnBrk="1" hangingPunct="1">
              <a:buClr>
                <a:srgbClr val="FFCC66"/>
              </a:buClr>
              <a:buFont typeface="Wingdings" pitchFamily="2" charset="2"/>
              <a:buNone/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38600" y="1981200"/>
            <a:ext cx="4876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FFFF"/>
                </a:solidFill>
              </a:rPr>
              <a:t>Hansberry’s </a:t>
            </a:r>
            <a:r>
              <a:rPr lang="en-US" sz="2800" dirty="0">
                <a:solidFill>
                  <a:srgbClr val="FFFFFF"/>
                </a:solidFill>
              </a:rPr>
              <a:t>title </a:t>
            </a:r>
            <a:r>
              <a:rPr lang="en-US" sz="2800" dirty="0" smtClean="0">
                <a:solidFill>
                  <a:srgbClr val="FFFFFF"/>
                </a:solidFill>
              </a:rPr>
              <a:t>may </a:t>
            </a:r>
          </a:p>
          <a:p>
            <a:r>
              <a:rPr lang="en-US" sz="2800" dirty="0">
                <a:solidFill>
                  <a:srgbClr val="FFFFFF"/>
                </a:solidFill>
              </a:rPr>
              <a:t>a</a:t>
            </a:r>
            <a:r>
              <a:rPr lang="en-US" sz="2800" dirty="0" smtClean="0">
                <a:solidFill>
                  <a:srgbClr val="FFFFFF"/>
                </a:solidFill>
              </a:rPr>
              <a:t>lso metaphorically imply </a:t>
            </a:r>
          </a:p>
          <a:p>
            <a:r>
              <a:rPr lang="en-US" sz="2800" dirty="0" smtClean="0">
                <a:solidFill>
                  <a:srgbClr val="FFFFFF"/>
                </a:solidFill>
              </a:rPr>
              <a:t>an upbringing (a raisin’) </a:t>
            </a:r>
          </a:p>
          <a:p>
            <a:r>
              <a:rPr lang="en-US" sz="2800" dirty="0" smtClean="0">
                <a:solidFill>
                  <a:srgbClr val="FFFFFF"/>
                </a:solidFill>
              </a:rPr>
              <a:t>in a sunny place that </a:t>
            </a:r>
          </a:p>
          <a:p>
            <a:r>
              <a:rPr lang="en-US" sz="2800" dirty="0" smtClean="0">
                <a:solidFill>
                  <a:srgbClr val="FFFFFF"/>
                </a:solidFill>
              </a:rPr>
              <a:t>permits growth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6" y="282803"/>
            <a:ext cx="3200400" cy="457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08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495800"/>
          </a:xfrm>
        </p:spPr>
        <p:txBody>
          <a:bodyPr/>
          <a:lstStyle/>
          <a:p>
            <a:r>
              <a:rPr lang="en-US" altLang="en-US" dirty="0" smtClean="0"/>
              <a:t>Value systems within families</a:t>
            </a:r>
          </a:p>
          <a:p>
            <a:r>
              <a:rPr lang="en-US" altLang="en-US" dirty="0" smtClean="0"/>
              <a:t>Concepts of African American beauty </a:t>
            </a:r>
            <a:br>
              <a:rPr lang="en-US" altLang="en-US" dirty="0" smtClean="0"/>
            </a:br>
            <a:r>
              <a:rPr lang="en-US" altLang="en-US" dirty="0" smtClean="0"/>
              <a:t>vs. European beauty</a:t>
            </a:r>
          </a:p>
          <a:p>
            <a:r>
              <a:rPr lang="en-US" altLang="en-US" dirty="0" smtClean="0"/>
              <a:t>Class and generational conflicts</a:t>
            </a:r>
          </a:p>
          <a:p>
            <a:r>
              <a:rPr lang="en-US" altLang="en-US" dirty="0" smtClean="0"/>
              <a:t>Male pride</a:t>
            </a:r>
          </a:p>
          <a:p>
            <a:r>
              <a:rPr lang="en-US" altLang="en-US" dirty="0" smtClean="0"/>
              <a:t>Rising feminism</a:t>
            </a:r>
          </a:p>
          <a:p>
            <a:r>
              <a:rPr lang="en-US" altLang="en-US" dirty="0" smtClean="0"/>
              <a:t>Assimilation – </a:t>
            </a:r>
            <a:br>
              <a:rPr lang="en-US" altLang="en-US" dirty="0" smtClean="0"/>
            </a:br>
            <a:r>
              <a:rPr lang="en-US" altLang="en-US" dirty="0" smtClean="0"/>
              <a:t>“melting pot” </a:t>
            </a:r>
            <a:r>
              <a:rPr lang="en-US" altLang="en-US" dirty="0"/>
              <a:t>vs. </a:t>
            </a:r>
            <a:r>
              <a:rPr lang="en-US" altLang="en-US" dirty="0" smtClean="0"/>
              <a:t>multiculturalism</a:t>
            </a:r>
            <a:endParaRPr lang="en-US" altLang="en-US" b="1" dirty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solidFill>
                  <a:srgbClr val="99CCFF"/>
                </a:solidFill>
              </a:rPr>
              <a:t>Themes</a:t>
            </a:r>
            <a:r>
              <a:rPr lang="en-US" altLang="en-US" dirty="0" smtClean="0"/>
              <a:t>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0717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50283"/>
            <a:ext cx="8077200" cy="646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09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13757" y="381000"/>
            <a:ext cx="65640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solidFill>
                  <a:srgbClr val="99CCFF"/>
                </a:solidFill>
              </a:rPr>
              <a:t>Setting</a:t>
            </a:r>
            <a:endParaRPr lang="en-US" sz="4400" dirty="0">
              <a:solidFill>
                <a:srgbClr val="99CCFF"/>
              </a:solidFill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191985" y="1905000"/>
            <a:ext cx="7086600" cy="2198914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eaLnBrk="1" hangingPunct="1"/>
            <a:r>
              <a:rPr lang="en-US" altLang="en-US" kern="0" dirty="0" smtClean="0"/>
              <a:t>South Side, Chicago</a:t>
            </a:r>
            <a:br>
              <a:rPr lang="en-US" altLang="en-US" kern="0" dirty="0" smtClean="0"/>
            </a:br>
            <a:endParaRPr lang="en-US" altLang="en-US" kern="0" dirty="0" smtClean="0"/>
          </a:p>
          <a:p>
            <a:pPr eaLnBrk="1" hangingPunct="1"/>
            <a:r>
              <a:rPr lang="en-US" dirty="0"/>
              <a:t>s</a:t>
            </a:r>
            <a:r>
              <a:rPr lang="en-US" dirty="0" smtClean="0"/>
              <a:t>ome time </a:t>
            </a:r>
            <a:r>
              <a:rPr lang="en-US" dirty="0" smtClean="0"/>
              <a:t>between World War II and the </a:t>
            </a:r>
            <a:r>
              <a:rPr lang="en-US" dirty="0" smtClean="0"/>
              <a:t>present</a:t>
            </a:r>
            <a:endParaRPr lang="en-US" altLang="en-US" kern="0" dirty="0" smtClean="0"/>
          </a:p>
          <a:p>
            <a:pPr marL="0" indent="0" eaLnBrk="1" hangingPunct="1">
              <a:buNone/>
            </a:pPr>
            <a:endParaRPr lang="en-US" altLang="en-US" i="1" kern="0" dirty="0"/>
          </a:p>
        </p:txBody>
      </p:sp>
    </p:spTree>
    <p:extLst>
      <p:ext uri="{BB962C8B-B14F-4D97-AF65-F5344CB8AC3E}">
        <p14:creationId xmlns:p14="http://schemas.microsoft.com/office/powerpoint/2010/main" val="283073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810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algn="ctr" eaLnBrk="1" hangingPunct="1">
              <a:buClr>
                <a:srgbClr val="FFCC66"/>
              </a:buClr>
              <a:buFont typeface="Wingdings" pitchFamily="2" charset="2"/>
              <a:buNone/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13757" y="381000"/>
            <a:ext cx="65640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solidFill>
                  <a:srgbClr val="99CCFF"/>
                </a:solidFill>
              </a:rPr>
              <a:t>Main Characters</a:t>
            </a:r>
            <a:endParaRPr lang="en-US" sz="4400" dirty="0">
              <a:solidFill>
                <a:srgbClr val="99CCFF"/>
              </a:solidFill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680357" y="1233217"/>
            <a:ext cx="7086600" cy="5264689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eaLnBrk="1" hangingPunct="1"/>
            <a:r>
              <a:rPr lang="en-US" altLang="en-US" kern="0" dirty="0" smtClean="0"/>
              <a:t>Ruth Younger</a:t>
            </a:r>
          </a:p>
          <a:p>
            <a:pPr eaLnBrk="1" hangingPunct="1"/>
            <a:r>
              <a:rPr lang="en-US" altLang="en-US" kern="0" dirty="0" smtClean="0"/>
              <a:t>Travis Younger</a:t>
            </a:r>
          </a:p>
          <a:p>
            <a:pPr eaLnBrk="1" hangingPunct="1"/>
            <a:r>
              <a:rPr lang="en-US" altLang="en-US" kern="0" dirty="0" smtClean="0"/>
              <a:t>Walter Lee Younger (brother)</a:t>
            </a:r>
          </a:p>
          <a:p>
            <a:pPr eaLnBrk="1" hangingPunct="1"/>
            <a:r>
              <a:rPr lang="en-US" altLang="en-US" kern="0" dirty="0" err="1" smtClean="0"/>
              <a:t>Beneatha</a:t>
            </a:r>
            <a:r>
              <a:rPr lang="en-US" altLang="en-US" kern="0" dirty="0" smtClean="0"/>
              <a:t> Younger (sister)</a:t>
            </a:r>
          </a:p>
          <a:p>
            <a:pPr eaLnBrk="1" hangingPunct="1"/>
            <a:r>
              <a:rPr lang="en-US" altLang="en-US" kern="0" dirty="0" smtClean="0"/>
              <a:t>Lena Younger (Mama)</a:t>
            </a:r>
            <a:r>
              <a:rPr lang="en-US" altLang="en-US" sz="2000" kern="0" dirty="0" smtClean="0"/>
              <a:t/>
            </a:r>
            <a:br>
              <a:rPr lang="en-US" altLang="en-US" sz="2000" kern="0" dirty="0" smtClean="0"/>
            </a:br>
            <a:endParaRPr lang="en-US" altLang="en-US" sz="2000" kern="0" dirty="0" smtClean="0"/>
          </a:p>
          <a:p>
            <a:pPr eaLnBrk="1" hangingPunct="1"/>
            <a:r>
              <a:rPr lang="en-US" altLang="en-US" kern="0" dirty="0" smtClean="0"/>
              <a:t>George Murchison</a:t>
            </a:r>
          </a:p>
          <a:p>
            <a:pPr eaLnBrk="1" hangingPunct="1"/>
            <a:r>
              <a:rPr lang="en-US" altLang="en-US" kern="0" dirty="0" smtClean="0"/>
              <a:t>Joseph </a:t>
            </a:r>
            <a:r>
              <a:rPr lang="en-US" altLang="en-US" kern="0" dirty="0" err="1" smtClean="0"/>
              <a:t>Asagai</a:t>
            </a:r>
            <a:endParaRPr lang="en-US" altLang="en-US" kern="0" dirty="0" smtClean="0"/>
          </a:p>
          <a:p>
            <a:pPr eaLnBrk="1" hangingPunct="1"/>
            <a:r>
              <a:rPr lang="en-US" altLang="en-US" kern="0" dirty="0" smtClean="0"/>
              <a:t>Karl Lindner</a:t>
            </a:r>
          </a:p>
        </p:txBody>
      </p:sp>
    </p:spTree>
    <p:extLst>
      <p:ext uri="{BB962C8B-B14F-4D97-AF65-F5344CB8AC3E}">
        <p14:creationId xmlns:p14="http://schemas.microsoft.com/office/powerpoint/2010/main" val="215296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771" y="947057"/>
            <a:ext cx="6045200" cy="482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5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810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algn="ctr" eaLnBrk="1" hangingPunct="1">
              <a:buClr>
                <a:srgbClr val="FFCC66"/>
              </a:buClr>
              <a:buFont typeface="Wingdings" pitchFamily="2" charset="2"/>
              <a:buNone/>
            </a:pPr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71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4648200"/>
          </a:xfrm>
        </p:spPr>
        <p:txBody>
          <a:bodyPr/>
          <a:lstStyle/>
          <a:p>
            <a:r>
              <a:rPr lang="en-US" altLang="en-US" dirty="0" smtClean="0"/>
              <a:t>Born </a:t>
            </a:r>
            <a:r>
              <a:rPr lang="en-US" altLang="en-US" dirty="0"/>
              <a:t>in Chicago, </a:t>
            </a:r>
            <a:r>
              <a:rPr lang="en-US" altLang="en-US" dirty="0" smtClean="0"/>
              <a:t>IL on </a:t>
            </a:r>
            <a:r>
              <a:rPr lang="en-US" altLang="en-US" dirty="0"/>
              <a:t>May 19, </a:t>
            </a:r>
            <a:r>
              <a:rPr lang="en-US" altLang="en-US" b="1" dirty="0" smtClean="0">
                <a:solidFill>
                  <a:srgbClr val="99CCFF"/>
                </a:solidFill>
              </a:rPr>
              <a:t>1930</a:t>
            </a:r>
          </a:p>
          <a:p>
            <a:r>
              <a:rPr lang="en-US" dirty="0"/>
              <a:t>Playwright and </a:t>
            </a:r>
            <a:r>
              <a:rPr lang="en-US" dirty="0" smtClean="0"/>
              <a:t>civil rights activist</a:t>
            </a:r>
          </a:p>
          <a:p>
            <a:r>
              <a:rPr lang="en-US" dirty="0"/>
              <a:t>First </a:t>
            </a:r>
            <a:r>
              <a:rPr lang="en-US" dirty="0" smtClean="0"/>
              <a:t>Black </a:t>
            </a:r>
            <a:r>
              <a:rPr lang="en-US" dirty="0"/>
              <a:t>woman to </a:t>
            </a:r>
            <a:r>
              <a:rPr lang="en-US" dirty="0" smtClean="0"/>
              <a:t>have a play </a:t>
            </a:r>
            <a:r>
              <a:rPr lang="en-US" dirty="0"/>
              <a:t>produced on </a:t>
            </a:r>
            <a:r>
              <a:rPr lang="en-US" dirty="0" smtClean="0"/>
              <a:t>Broadway</a:t>
            </a:r>
          </a:p>
          <a:p>
            <a:r>
              <a:rPr lang="en-US" dirty="0" smtClean="0"/>
              <a:t>Youngest </a:t>
            </a:r>
            <a:r>
              <a:rPr lang="en-US" dirty="0"/>
              <a:t>American to win a New York Critics’ Circle award</a:t>
            </a:r>
            <a:endParaRPr lang="en-US" dirty="0" smtClean="0"/>
          </a:p>
          <a:p>
            <a:r>
              <a:rPr lang="en-US" dirty="0"/>
              <a:t>D</a:t>
            </a:r>
            <a:r>
              <a:rPr lang="en-US" dirty="0" smtClean="0"/>
              <a:t>ied </a:t>
            </a:r>
            <a:r>
              <a:rPr lang="en-US" dirty="0"/>
              <a:t>at age 34 of pancreatic cancer on January 12, </a:t>
            </a:r>
            <a:r>
              <a:rPr lang="en-US" altLang="en-US" b="1" dirty="0" smtClean="0">
                <a:solidFill>
                  <a:srgbClr val="99CCFF"/>
                </a:solidFill>
              </a:rPr>
              <a:t>1965</a:t>
            </a:r>
            <a:endParaRPr lang="en-US" altLang="en-US" b="1" dirty="0">
              <a:solidFill>
                <a:srgbClr val="99CCFF"/>
              </a:solidFill>
            </a:endParaRP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066800"/>
            <a:ext cx="8229600" cy="762000"/>
          </a:xfrm>
        </p:spPr>
        <p:txBody>
          <a:bodyPr/>
          <a:lstStyle/>
          <a:p>
            <a:r>
              <a:rPr lang="en-US" altLang="en-US" dirty="0" smtClean="0"/>
              <a:t>Lorraine Hansberry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3021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810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algn="ctr" eaLnBrk="1" hangingPunct="1">
              <a:buClr>
                <a:srgbClr val="FFCC66"/>
              </a:buClr>
              <a:buFont typeface="Wingdings" pitchFamily="2" charset="2"/>
              <a:buNone/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74914" y="304800"/>
            <a:ext cx="79248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</a:rPr>
              <a:t>Other </a:t>
            </a:r>
            <a:r>
              <a:rPr lang="en-US" sz="2800" dirty="0" smtClean="0">
                <a:solidFill>
                  <a:srgbClr val="FFFFFF"/>
                </a:solidFill>
              </a:rPr>
              <a:t>Works by Lorraine Hansberry:</a:t>
            </a:r>
            <a:endParaRPr lang="en-US" sz="2800" dirty="0">
              <a:solidFill>
                <a:srgbClr val="FFFFFF"/>
              </a:solidFill>
            </a:endParaRPr>
          </a:p>
          <a:p>
            <a:endParaRPr lang="en-US" sz="2800" dirty="0">
              <a:solidFill>
                <a:srgbClr val="FFFFFF"/>
              </a:solidFill>
            </a:endParaRPr>
          </a:p>
          <a:p>
            <a:r>
              <a:rPr lang="en-US" sz="2800" i="1" dirty="0" smtClean="0">
                <a:solidFill>
                  <a:srgbClr val="99CCFF"/>
                </a:solidFill>
              </a:rPr>
              <a:t>What Use Are Flowers?</a:t>
            </a:r>
          </a:p>
          <a:p>
            <a:endParaRPr lang="en-US" sz="2800" i="1" dirty="0">
              <a:solidFill>
                <a:srgbClr val="99CCFF"/>
              </a:solidFill>
            </a:endParaRPr>
          </a:p>
          <a:p>
            <a:r>
              <a:rPr lang="en-US" sz="2800" i="1" dirty="0">
                <a:solidFill>
                  <a:srgbClr val="99CCFF"/>
                </a:solidFill>
              </a:rPr>
              <a:t>The Drinking Gourd</a:t>
            </a:r>
          </a:p>
          <a:p>
            <a:r>
              <a:rPr lang="en-US" sz="2800" i="1" dirty="0" smtClean="0">
                <a:solidFill>
                  <a:srgbClr val="99CCFF"/>
                </a:solidFill>
              </a:rPr>
              <a:t/>
            </a:r>
            <a:br>
              <a:rPr lang="en-US" sz="2800" i="1" dirty="0" smtClean="0">
                <a:solidFill>
                  <a:srgbClr val="99CCFF"/>
                </a:solidFill>
              </a:rPr>
            </a:br>
            <a:r>
              <a:rPr lang="en-US" sz="2800" i="1" dirty="0" smtClean="0">
                <a:solidFill>
                  <a:srgbClr val="99CCFF"/>
                </a:solidFill>
              </a:rPr>
              <a:t>The Movement: Documentary of a Struggle for Equality</a:t>
            </a:r>
            <a:br>
              <a:rPr lang="en-US" sz="2800" i="1" dirty="0" smtClean="0">
                <a:solidFill>
                  <a:srgbClr val="99CCFF"/>
                </a:solidFill>
              </a:rPr>
            </a:br>
            <a:r>
              <a:rPr lang="en-US" sz="2800" i="1" dirty="0" smtClean="0">
                <a:solidFill>
                  <a:srgbClr val="99CCFF"/>
                </a:solidFill>
              </a:rPr>
              <a:t/>
            </a:r>
            <a:br>
              <a:rPr lang="en-US" sz="2800" i="1" dirty="0" smtClean="0">
                <a:solidFill>
                  <a:srgbClr val="99CCFF"/>
                </a:solidFill>
              </a:rPr>
            </a:br>
            <a:r>
              <a:rPr lang="en-US" sz="2800" i="1" dirty="0" smtClean="0">
                <a:solidFill>
                  <a:srgbClr val="99CCFF"/>
                </a:solidFill>
              </a:rPr>
              <a:t>The Sign in Sidney Brustein’s Window</a:t>
            </a:r>
            <a:br>
              <a:rPr lang="en-US" sz="2800" i="1" dirty="0" smtClean="0">
                <a:solidFill>
                  <a:srgbClr val="99CCFF"/>
                </a:solidFill>
              </a:rPr>
            </a:br>
            <a:r>
              <a:rPr lang="en-US" sz="2800" i="1" dirty="0" smtClean="0">
                <a:solidFill>
                  <a:srgbClr val="99CCFF"/>
                </a:solidFill>
              </a:rPr>
              <a:t/>
            </a:r>
            <a:br>
              <a:rPr lang="en-US" sz="2800" i="1" dirty="0" smtClean="0">
                <a:solidFill>
                  <a:srgbClr val="99CCFF"/>
                </a:solidFill>
              </a:rPr>
            </a:br>
            <a:r>
              <a:rPr lang="en-US" sz="2800" i="1" dirty="0" smtClean="0">
                <a:solidFill>
                  <a:srgbClr val="99CCFF"/>
                </a:solidFill>
              </a:rPr>
              <a:t>To Be Young, Gifted and Black</a:t>
            </a:r>
            <a:br>
              <a:rPr lang="en-US" sz="2800" i="1" dirty="0" smtClean="0">
                <a:solidFill>
                  <a:srgbClr val="99CCFF"/>
                </a:solidFill>
              </a:rPr>
            </a:br>
            <a:r>
              <a:rPr lang="en-US" sz="2800" i="1" dirty="0" smtClean="0">
                <a:solidFill>
                  <a:srgbClr val="99CCFF"/>
                </a:solidFill>
              </a:rPr>
              <a:t/>
            </a:r>
            <a:br>
              <a:rPr lang="en-US" sz="2800" i="1" dirty="0" smtClean="0">
                <a:solidFill>
                  <a:srgbClr val="99CCFF"/>
                </a:solidFill>
              </a:rPr>
            </a:br>
            <a:r>
              <a:rPr lang="en-US" sz="2800" i="1" dirty="0" smtClean="0">
                <a:solidFill>
                  <a:srgbClr val="99CCFF"/>
                </a:solidFill>
              </a:rPr>
              <a:t>Les </a:t>
            </a:r>
            <a:r>
              <a:rPr lang="en-US" sz="2800" i="1" dirty="0" err="1" smtClean="0">
                <a:solidFill>
                  <a:srgbClr val="99CCFF"/>
                </a:solidFill>
              </a:rPr>
              <a:t>Blancs</a:t>
            </a:r>
            <a:endParaRPr lang="en-US" sz="2800" i="1" dirty="0" smtClean="0">
              <a:solidFill>
                <a:srgbClr val="99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9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1142997" y="838200"/>
            <a:ext cx="7206343" cy="1458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/>
            <a:r>
              <a:rPr lang="en-US" altLang="en-US" sz="8800" kern="0" dirty="0" smtClean="0"/>
              <a:t>The Play</a:t>
            </a:r>
            <a:endParaRPr lang="en-US" altLang="en-US" sz="8800" kern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068" y="2841170"/>
            <a:ext cx="5410200" cy="306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27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5029200"/>
          </a:xfrm>
        </p:spPr>
        <p:txBody>
          <a:bodyPr/>
          <a:lstStyle/>
          <a:p>
            <a:r>
              <a:rPr lang="en-US" altLang="en-US" dirty="0"/>
              <a:t>Opened on Broadway on March 11, </a:t>
            </a:r>
            <a:r>
              <a:rPr lang="en-US" altLang="en-US" b="1" dirty="0">
                <a:solidFill>
                  <a:srgbClr val="99CCFF"/>
                </a:solidFill>
              </a:rPr>
              <a:t>1959</a:t>
            </a:r>
          </a:p>
          <a:p>
            <a:r>
              <a:rPr lang="en-US" altLang="en-US" dirty="0"/>
              <a:t>Cast </a:t>
            </a:r>
            <a:r>
              <a:rPr lang="en-US" altLang="en-US" dirty="0" smtClean="0"/>
              <a:t>included </a:t>
            </a:r>
            <a:r>
              <a:rPr lang="en-US" altLang="en-US" dirty="0"/>
              <a:t>Sidney Poitier, Claudia </a:t>
            </a:r>
            <a:r>
              <a:rPr lang="en-US" altLang="en-US" dirty="0" smtClean="0"/>
              <a:t>McNeil </a:t>
            </a:r>
            <a:r>
              <a:rPr lang="en-US" altLang="en-US" dirty="0"/>
              <a:t>and Ruby Dee</a:t>
            </a:r>
          </a:p>
          <a:p>
            <a:r>
              <a:rPr lang="en-US" altLang="en-US" dirty="0"/>
              <a:t>The New York Drama Critics </a:t>
            </a:r>
            <a:r>
              <a:rPr lang="en-US" altLang="en-US" dirty="0" smtClean="0"/>
              <a:t>named </a:t>
            </a:r>
            <a:r>
              <a:rPr lang="en-US" altLang="en-US" dirty="0"/>
              <a:t>it the Best American Play of 1959</a:t>
            </a:r>
          </a:p>
          <a:p>
            <a:r>
              <a:rPr lang="en-US" altLang="en-US" dirty="0" smtClean="0"/>
              <a:t>Made </a:t>
            </a:r>
            <a:r>
              <a:rPr lang="en-US" altLang="en-US" dirty="0"/>
              <a:t>into a film starring most of the Broadway cast in </a:t>
            </a:r>
            <a:r>
              <a:rPr lang="en-US" altLang="en-US" b="1" dirty="0" smtClean="0"/>
              <a:t>1961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i="1" dirty="0"/>
              <a:t>A Raisin in the Sun</a:t>
            </a:r>
          </a:p>
        </p:txBody>
      </p:sp>
    </p:spTree>
    <p:extLst>
      <p:ext uri="{BB962C8B-B14F-4D97-AF65-F5344CB8AC3E}">
        <p14:creationId xmlns:p14="http://schemas.microsoft.com/office/powerpoint/2010/main" val="427718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419600"/>
          </a:xfrm>
        </p:spPr>
        <p:txBody>
          <a:bodyPr/>
          <a:lstStyle/>
          <a:p>
            <a:r>
              <a:rPr lang="en-US" dirty="0" smtClean="0"/>
              <a:t>TV Movie with </a:t>
            </a:r>
            <a:r>
              <a:rPr lang="en-US" dirty="0"/>
              <a:t>Sean Combs and </a:t>
            </a:r>
            <a:r>
              <a:rPr lang="en-US" dirty="0" err="1"/>
              <a:t>Phylicia</a:t>
            </a:r>
            <a:r>
              <a:rPr lang="en-US" dirty="0"/>
              <a:t> Rashad </a:t>
            </a:r>
            <a:r>
              <a:rPr lang="en-US" dirty="0" smtClean="0"/>
              <a:t>– </a:t>
            </a:r>
            <a:r>
              <a:rPr lang="en-US" b="1" dirty="0" smtClean="0">
                <a:solidFill>
                  <a:srgbClr val="99CCFF"/>
                </a:solidFill>
              </a:rPr>
              <a:t>2008</a:t>
            </a:r>
          </a:p>
          <a:p>
            <a:endParaRPr lang="en-US" altLang="en-US" dirty="0" smtClean="0"/>
          </a:p>
          <a:p>
            <a:r>
              <a:rPr lang="en-US" altLang="en-US" dirty="0" smtClean="0"/>
              <a:t>Denzel Washington,</a:t>
            </a:r>
            <a:br>
              <a:rPr lang="en-US" altLang="en-US" dirty="0" smtClean="0"/>
            </a:br>
            <a:r>
              <a:rPr lang="en-US" altLang="en-US" dirty="0" err="1" smtClean="0"/>
              <a:t>Diahann</a:t>
            </a:r>
            <a:r>
              <a:rPr lang="en-US" altLang="en-US" dirty="0" smtClean="0"/>
              <a:t> </a:t>
            </a:r>
            <a:r>
              <a:rPr lang="en-US" altLang="en-US" dirty="0"/>
              <a:t>Carroll and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Anika </a:t>
            </a:r>
            <a:r>
              <a:rPr lang="en-US" altLang="en-US" dirty="0"/>
              <a:t>Noni Rose </a:t>
            </a:r>
            <a:r>
              <a:rPr lang="en-US" altLang="en-US" dirty="0" smtClean="0"/>
              <a:t>set to </a:t>
            </a:r>
            <a:br>
              <a:rPr lang="en-US" altLang="en-US" dirty="0" smtClean="0"/>
            </a:br>
            <a:r>
              <a:rPr lang="en-US" altLang="en-US" dirty="0" smtClean="0"/>
              <a:t>star in Broadway revival </a:t>
            </a:r>
            <a:br>
              <a:rPr lang="en-US" altLang="en-US" dirty="0" smtClean="0"/>
            </a:br>
            <a:r>
              <a:rPr lang="en-US" dirty="0"/>
              <a:t>–</a:t>
            </a:r>
            <a:r>
              <a:rPr lang="en-US" altLang="en-US" dirty="0" smtClean="0"/>
              <a:t> March, 2014</a:t>
            </a:r>
            <a:endParaRPr lang="en-US" altLang="en-US" dirty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i="1" dirty="0"/>
              <a:t>A Raisin in the Sun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503714"/>
            <a:ext cx="2585021" cy="399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810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algn="ctr" eaLnBrk="1" hangingPunct="1">
              <a:buClr>
                <a:srgbClr val="FFCC66"/>
              </a:buClr>
              <a:buFont typeface="Wingdings" pitchFamily="2" charset="2"/>
              <a:buNone/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81100" y="762000"/>
            <a:ext cx="75873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</a:rPr>
              <a:t>Hansberry’s </a:t>
            </a:r>
            <a:r>
              <a:rPr lang="en-US" sz="2800" dirty="0" smtClean="0">
                <a:solidFill>
                  <a:srgbClr val="FFFFFF"/>
                </a:solidFill>
              </a:rPr>
              <a:t>play, illustrating </a:t>
            </a:r>
            <a:r>
              <a:rPr lang="en-US" sz="2800" dirty="0">
                <a:solidFill>
                  <a:srgbClr val="FFFFFF"/>
                </a:solidFill>
              </a:rPr>
              <a:t>Black America’s struggle to gain equal access to </a:t>
            </a:r>
            <a:r>
              <a:rPr lang="en-US" sz="2800" dirty="0" smtClean="0">
                <a:solidFill>
                  <a:srgbClr val="FFFFFF"/>
                </a:solidFill>
              </a:rPr>
              <a:t>opportunity –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4600" y="2667000"/>
            <a:ext cx="4572000" cy="313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24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810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algn="ctr" eaLnBrk="1" hangingPunct="1">
              <a:buClr>
                <a:srgbClr val="FFCC66"/>
              </a:buClr>
              <a:buFont typeface="Wingdings" pitchFamily="2" charset="2"/>
              <a:buNone/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3400" y="1076980"/>
            <a:ext cx="80880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</a:rPr>
              <a:t>f</a:t>
            </a:r>
            <a:r>
              <a:rPr lang="en-US" sz="2800" dirty="0" smtClean="0">
                <a:solidFill>
                  <a:srgbClr val="FFFFFF"/>
                </a:solidFill>
              </a:rPr>
              <a:t>oretold </a:t>
            </a:r>
            <a:r>
              <a:rPr lang="en-US" sz="2800" dirty="0">
                <a:solidFill>
                  <a:srgbClr val="FFFFFF"/>
                </a:solidFill>
              </a:rPr>
              <a:t>the revolution in </a:t>
            </a:r>
            <a:r>
              <a:rPr lang="en-US" sz="2800" dirty="0" smtClean="0">
                <a:solidFill>
                  <a:srgbClr val="FFFFFF"/>
                </a:solidFill>
              </a:rPr>
              <a:t>Black </a:t>
            </a:r>
            <a:r>
              <a:rPr lang="en-US" sz="2800" dirty="0">
                <a:solidFill>
                  <a:srgbClr val="FFFFFF"/>
                </a:solidFill>
              </a:rPr>
              <a:t>consciousness . . .</a:t>
            </a:r>
          </a:p>
        </p:txBody>
      </p:sp>
      <p:pic>
        <p:nvPicPr>
          <p:cNvPr id="4" name="Picture 4" descr="raisin pr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901" y="2667000"/>
            <a:ext cx="4571084" cy="332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97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810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algn="ctr" eaLnBrk="1" hangingPunct="1">
              <a:buClr>
                <a:srgbClr val="FFCC66"/>
              </a:buClr>
              <a:buFont typeface="Wingdings" pitchFamily="2" charset="2"/>
              <a:buNone/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8200" y="1076980"/>
            <a:ext cx="80118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</a:rPr>
              <a:t>and </a:t>
            </a:r>
            <a:r>
              <a:rPr lang="en-US" sz="2800" dirty="0" smtClean="0">
                <a:solidFill>
                  <a:srgbClr val="FFFFFF"/>
                </a:solidFill>
              </a:rPr>
              <a:t>the revolution in </a:t>
            </a:r>
            <a:r>
              <a:rPr lang="en-US" sz="2800" dirty="0">
                <a:solidFill>
                  <a:srgbClr val="FFFFFF"/>
                </a:solidFill>
              </a:rPr>
              <a:t>women’s consciousness.</a:t>
            </a:r>
          </a:p>
        </p:txBody>
      </p:sp>
      <p:pic>
        <p:nvPicPr>
          <p:cNvPr id="5" name="Picture 8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24201" y="1981200"/>
            <a:ext cx="3041346" cy="4421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27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t">
  <a:themeElements>
    <a:clrScheme name="Slit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li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F161740A75E84D9061F1DA7E6FCCB4" ma:contentTypeVersion="0" ma:contentTypeDescription="Create a new document." ma:contentTypeScope="" ma:versionID="9e243f5b8c7315d1eba2c32f418b9485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63D0F184-654D-487E-A346-BEC90C75DE2E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038EDFB-E9EC-4E66-8607-14E3AE3547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95E2E5-659E-44A0-B6DD-AF0762B977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439</TotalTime>
  <Words>476</Words>
  <Application>Microsoft Office PowerPoint</Application>
  <PresentationFormat>On-screen Show (4:3)</PresentationFormat>
  <Paragraphs>89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Slit</vt:lpstr>
      <vt:lpstr>PowerPoint Presentation</vt:lpstr>
      <vt:lpstr>PowerPoint Presentation</vt:lpstr>
      <vt:lpstr>Lorraine Hansberry</vt:lpstr>
      <vt:lpstr>PowerPoint Presentation</vt:lpstr>
      <vt:lpstr>A Raisin in the Sun</vt:lpstr>
      <vt:lpstr>A Raisin in the Sun</vt:lpstr>
      <vt:lpstr>PowerPoint Presentation</vt:lpstr>
      <vt:lpstr>PowerPoint Presentation</vt:lpstr>
      <vt:lpstr>PowerPoint Presentation</vt:lpstr>
      <vt:lpstr>HISTORICAL CONTEXT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Connection with Hansberry’s Life</vt:lpstr>
      <vt:lpstr>PowerPoint Presentation</vt:lpstr>
      <vt:lpstr>“Hansberry Decision Opens 500 New Homes to Race”  The Chicago Defender   Saturday, November 16, 1940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Themes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Raisin in the Sun</dc:title>
  <dc:creator>Vance Holmes</dc:creator>
  <cp:lastModifiedBy>Vance Holmes</cp:lastModifiedBy>
  <cp:revision>46</cp:revision>
  <dcterms:created xsi:type="dcterms:W3CDTF">2007-02-28T00:25:47Z</dcterms:created>
  <dcterms:modified xsi:type="dcterms:W3CDTF">2014-01-13T00:55:46Z</dcterms:modified>
</cp:coreProperties>
</file>