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7" r:id="rId3"/>
    <p:sldId id="269" r:id="rId4"/>
    <p:sldId id="260" r:id="rId5"/>
    <p:sldId id="267" r:id="rId6"/>
    <p:sldId id="271" r:id="rId7"/>
    <p:sldId id="276" r:id="rId8"/>
    <p:sldId id="283" r:id="rId9"/>
    <p:sldId id="275" r:id="rId10"/>
    <p:sldId id="280" r:id="rId11"/>
    <p:sldId id="274" r:id="rId12"/>
    <p:sldId id="278" r:id="rId13"/>
    <p:sldId id="273" r:id="rId14"/>
    <p:sldId id="282" r:id="rId15"/>
    <p:sldId id="277" r:id="rId16"/>
    <p:sldId id="281" r:id="rId17"/>
    <p:sldId id="284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648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7D30D7-D207-42E2-9F49-F05DF0264184}" type="datetimeFigureOut">
              <a:rPr lang="en-US" smtClean="0"/>
              <a:t>6/17/2015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C7693B-7FE4-48BD-BB10-BE1E881131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40401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7D30D7-D207-42E2-9F49-F05DF0264184}" type="datetimeFigureOut">
              <a:rPr lang="en-US" smtClean="0"/>
              <a:t>6/17/2015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C7693B-7FE4-48BD-BB10-BE1E881131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04476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7D30D7-D207-42E2-9F49-F05DF0264184}" type="datetimeFigureOut">
              <a:rPr lang="en-US" smtClean="0"/>
              <a:t>6/17/2015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C7693B-7FE4-48BD-BB10-BE1E881131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87102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7D30D7-D207-42E2-9F49-F05DF026418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6/17/2015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C7693B-7FE4-48BD-BB10-BE1E8811319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156865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7D30D7-D207-42E2-9F49-F05DF026418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6/17/2015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C7693B-7FE4-48BD-BB10-BE1E8811319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601562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7D30D7-D207-42E2-9F49-F05DF026418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6/17/2015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C7693B-7FE4-48BD-BB10-BE1E8811319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641403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7D30D7-D207-42E2-9F49-F05DF026418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6/17/2015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C7693B-7FE4-48BD-BB10-BE1E8811319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589334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7D30D7-D207-42E2-9F49-F05DF026418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6/17/2015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C7693B-7FE4-48BD-BB10-BE1E8811319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766375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7D30D7-D207-42E2-9F49-F05DF026418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6/17/2015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C7693B-7FE4-48BD-BB10-BE1E8811319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647671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7D30D7-D207-42E2-9F49-F05DF026418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6/17/2015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C7693B-7FE4-48BD-BB10-BE1E8811319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296165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7D30D7-D207-42E2-9F49-F05DF026418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6/17/2015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C7693B-7FE4-48BD-BB10-BE1E8811319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87964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7D30D7-D207-42E2-9F49-F05DF0264184}" type="datetimeFigureOut">
              <a:rPr lang="en-US" smtClean="0"/>
              <a:t>6/17/2015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C7693B-7FE4-48BD-BB10-BE1E881131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446234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7D30D7-D207-42E2-9F49-F05DF026418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6/17/2015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C7693B-7FE4-48BD-BB10-BE1E8811319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990167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7D30D7-D207-42E2-9F49-F05DF026418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6/17/2015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C7693B-7FE4-48BD-BB10-BE1E8811319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417812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7D30D7-D207-42E2-9F49-F05DF026418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6/17/2015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C7693B-7FE4-48BD-BB10-BE1E8811319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32862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7D30D7-D207-42E2-9F49-F05DF0264184}" type="datetimeFigureOut">
              <a:rPr lang="en-US" smtClean="0"/>
              <a:t>6/17/2015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C7693B-7FE4-48BD-BB10-BE1E881131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97665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7D30D7-D207-42E2-9F49-F05DF0264184}" type="datetimeFigureOut">
              <a:rPr lang="en-US" smtClean="0"/>
              <a:t>6/17/2015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C7693B-7FE4-48BD-BB10-BE1E881131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24664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7D30D7-D207-42E2-9F49-F05DF0264184}" type="datetimeFigureOut">
              <a:rPr lang="en-US" smtClean="0"/>
              <a:t>6/17/2015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C7693B-7FE4-48BD-BB10-BE1E881131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706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7D30D7-D207-42E2-9F49-F05DF0264184}" type="datetimeFigureOut">
              <a:rPr lang="en-US" smtClean="0"/>
              <a:t>6/17/2015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C7693B-7FE4-48BD-BB10-BE1E881131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31745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7D30D7-D207-42E2-9F49-F05DF0264184}" type="datetimeFigureOut">
              <a:rPr lang="en-US" smtClean="0"/>
              <a:t>6/17/2015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C7693B-7FE4-48BD-BB10-BE1E881131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04114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7D30D7-D207-42E2-9F49-F05DF0264184}" type="datetimeFigureOut">
              <a:rPr lang="en-US" smtClean="0"/>
              <a:t>6/17/2015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C7693B-7FE4-48BD-BB10-BE1E881131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31571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7D30D7-D207-42E2-9F49-F05DF0264184}" type="datetimeFigureOut">
              <a:rPr lang="en-US" smtClean="0"/>
              <a:t>6/17/2015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C7693B-7FE4-48BD-BB10-BE1E881131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17411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7D30D7-D207-42E2-9F49-F05DF0264184}" type="datetimeFigureOut">
              <a:rPr lang="en-US" smtClean="0"/>
              <a:t>6/17/2015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C7693B-7FE4-48BD-BB10-BE1E881131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97397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7D30D7-D207-42E2-9F49-F05DF026418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6/17/2015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C7693B-7FE4-48BD-BB10-BE1E8811319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58615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072619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62000" y="76200"/>
            <a:ext cx="771878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2800" kern="0" dirty="0">
                <a:solidFill>
                  <a:srgbClr val="FFFFFF"/>
                </a:solidFill>
                <a:latin typeface="Arial"/>
              </a:rPr>
              <a:t>Reflective Practice in Small Groups and Teams</a:t>
            </a:r>
            <a:endParaRPr lang="en-US" sz="2400" dirty="0">
              <a:solidFill>
                <a:srgbClr val="293A46"/>
              </a:solidFill>
              <a:latin typeface="Arial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524000" y="2819400"/>
            <a:ext cx="5985727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en-US" sz="3600" b="1" dirty="0">
                <a:solidFill>
                  <a:schemeClr val="tx2">
                    <a:lumMod val="75000"/>
                  </a:schemeClr>
                </a:solidFill>
                <a:latin typeface="Arial"/>
              </a:rPr>
              <a:t>Group Structures </a:t>
            </a:r>
            <a:r>
              <a:rPr lang="en-US" sz="3600" b="1" dirty="0" smtClean="0">
                <a:solidFill>
                  <a:schemeClr val="tx2">
                    <a:lumMod val="75000"/>
                  </a:schemeClr>
                </a:solidFill>
                <a:latin typeface="Arial"/>
              </a:rPr>
              <a:t/>
            </a:r>
            <a:br>
              <a:rPr lang="en-US" sz="3600" b="1" dirty="0" smtClean="0">
                <a:solidFill>
                  <a:schemeClr val="tx2">
                    <a:lumMod val="75000"/>
                  </a:schemeClr>
                </a:solidFill>
                <a:latin typeface="Arial"/>
              </a:rPr>
            </a:br>
            <a:r>
              <a:rPr lang="en-US" sz="3600" b="1" dirty="0" smtClean="0">
                <a:solidFill>
                  <a:schemeClr val="tx2">
                    <a:lumMod val="75000"/>
                  </a:schemeClr>
                </a:solidFill>
                <a:latin typeface="Arial"/>
              </a:rPr>
              <a:t>and </a:t>
            </a:r>
            <a:r>
              <a:rPr lang="en-US" sz="3600" b="1" dirty="0">
                <a:solidFill>
                  <a:schemeClr val="tx2">
                    <a:lumMod val="75000"/>
                  </a:schemeClr>
                </a:solidFill>
                <a:latin typeface="Arial"/>
              </a:rPr>
              <a:t>Processes</a:t>
            </a:r>
            <a:endParaRPr lang="en-US" sz="3600" b="1" dirty="0">
              <a:solidFill>
                <a:schemeClr val="tx2">
                  <a:lumMod val="75000"/>
                </a:schemeClr>
              </a:solidFill>
              <a:latin typeface="Arial"/>
            </a:endParaRPr>
          </a:p>
        </p:txBody>
      </p:sp>
      <p:sp>
        <p:nvSpPr>
          <p:cNvPr id="4" name="Rectangle 7"/>
          <p:cNvSpPr>
            <a:spLocks noGrp="1" noChangeArrowheads="1"/>
          </p:cNvSpPr>
          <p:nvPr/>
        </p:nvSpPr>
        <p:spPr bwMode="auto">
          <a:xfrm>
            <a:off x="1676400" y="6517888"/>
            <a:ext cx="5715000" cy="304800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rgbClr val="808080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2800">
                <a:solidFill>
                  <a:schemeClr val="bg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400">
                <a:solidFill>
                  <a:schemeClr val="bg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000">
                <a:solidFill>
                  <a:schemeClr val="bg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>
                <a:solidFill>
                  <a:schemeClr val="bg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1600">
                <a:solidFill>
                  <a:schemeClr val="bg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40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</a:rPr>
              <a:t>Metropolitan State University – School of Urban Education</a:t>
            </a:r>
            <a:endParaRPr kumimoji="0" lang="en-US" altLang="en-US" sz="1400" i="0" u="none" strike="noStrike" kern="0" cap="none" spc="0" normalizeH="0" baseline="0" noProof="0" dirty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33759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</p:cNvSpPr>
          <p:nvPr/>
        </p:nvSpPr>
        <p:spPr bwMode="auto">
          <a:xfrm>
            <a:off x="1676400" y="6517888"/>
            <a:ext cx="5715000" cy="304800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rgbClr val="808080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2800">
                <a:solidFill>
                  <a:schemeClr val="bg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400">
                <a:solidFill>
                  <a:schemeClr val="bg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000">
                <a:solidFill>
                  <a:schemeClr val="bg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>
                <a:solidFill>
                  <a:schemeClr val="bg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1600">
                <a:solidFill>
                  <a:schemeClr val="bg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40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</a:rPr>
              <a:t>Metropolitan State University – School of Urban Education</a:t>
            </a:r>
            <a:endParaRPr kumimoji="0" lang="en-US" altLang="en-US" sz="1400" i="0" u="none" strike="noStrike" kern="0" cap="none" spc="0" normalizeH="0" baseline="0" noProof="0" dirty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981307" y="304800"/>
            <a:ext cx="7315200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 smtClean="0">
                <a:solidFill>
                  <a:schemeClr val="accent6">
                    <a:lumMod val="50000"/>
                  </a:schemeClr>
                </a:solidFill>
                <a:latin typeface="Arial"/>
              </a:rPr>
              <a:t>Opening Meetings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dirty="0"/>
              <a:t>Warm-Up Activities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dirty="0"/>
              <a:t>On-ramp activities</a:t>
            </a:r>
          </a:p>
          <a:p>
            <a:endParaRPr lang="en-US" sz="2400" b="1" dirty="0" smtClean="0">
              <a:solidFill>
                <a:schemeClr val="tx2">
                  <a:lumMod val="75000"/>
                </a:schemeClr>
              </a:solidFill>
              <a:latin typeface="Arial"/>
            </a:endParaRPr>
          </a:p>
          <a:p>
            <a:r>
              <a:rPr lang="en-US" sz="3600" b="1" dirty="0" smtClean="0">
                <a:solidFill>
                  <a:schemeClr val="accent6">
                    <a:lumMod val="50000"/>
                  </a:schemeClr>
                </a:solidFill>
                <a:latin typeface="Arial"/>
              </a:rPr>
              <a:t>Engaging</a:t>
            </a:r>
          </a:p>
          <a:p>
            <a:endParaRPr lang="en-US" sz="2400" b="1" dirty="0" smtClean="0">
              <a:solidFill>
                <a:schemeClr val="tx2">
                  <a:lumMod val="75000"/>
                </a:schemeClr>
              </a:solidFill>
              <a:latin typeface="Arial"/>
            </a:endParaRPr>
          </a:p>
          <a:p>
            <a:r>
              <a:rPr lang="en-US" sz="3600" b="1" dirty="0" smtClean="0">
                <a:solidFill>
                  <a:schemeClr val="accent6">
                    <a:lumMod val="50000"/>
                  </a:schemeClr>
                </a:solidFill>
                <a:latin typeface="Arial"/>
              </a:rPr>
              <a:t>Closing Meetings</a:t>
            </a:r>
            <a:endParaRPr lang="en-US" sz="3200" dirty="0">
              <a:solidFill>
                <a:schemeClr val="accent6">
                  <a:lumMod val="50000"/>
                </a:schemeClr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 smtClean="0"/>
              <a:t>Metaphors</a:t>
            </a:r>
            <a:endParaRPr lang="en-US" sz="32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/>
              <a:t>Talking Cards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/>
              <a:t>Six Hats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/>
              <a:t>EXPLORE </a:t>
            </a:r>
            <a:r>
              <a:rPr lang="en-US" sz="3200" dirty="0" smtClean="0"/>
              <a:t>(</a:t>
            </a:r>
            <a:r>
              <a:rPr lang="en-US" sz="3200" dirty="0"/>
              <a:t>Explore, Pair, Listen, Organize, Research, Evaluation)</a:t>
            </a:r>
          </a:p>
        </p:txBody>
      </p:sp>
    </p:spTree>
    <p:extLst>
      <p:ext uri="{BB962C8B-B14F-4D97-AF65-F5344CB8AC3E}">
        <p14:creationId xmlns:p14="http://schemas.microsoft.com/office/powerpoint/2010/main" val="36264737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62000" y="76200"/>
            <a:ext cx="771878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2800" kern="0" dirty="0">
                <a:solidFill>
                  <a:srgbClr val="FFFFFF"/>
                </a:solidFill>
                <a:latin typeface="Arial"/>
              </a:rPr>
              <a:t>Reflective Practice in Small Groups and Teams</a:t>
            </a:r>
            <a:endParaRPr lang="en-US" sz="2400" dirty="0">
              <a:solidFill>
                <a:srgbClr val="293A46"/>
              </a:solidFill>
              <a:latin typeface="Arial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219200" y="2667000"/>
            <a:ext cx="5985727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en-US" sz="3600" b="1" dirty="0">
                <a:solidFill>
                  <a:schemeClr val="tx2">
                    <a:lumMod val="75000"/>
                  </a:schemeClr>
                </a:solidFill>
                <a:latin typeface="Arial"/>
              </a:rPr>
              <a:t>Group Norms </a:t>
            </a:r>
            <a:r>
              <a:rPr lang="en-US" sz="3600" b="1" dirty="0" smtClean="0">
                <a:solidFill>
                  <a:schemeClr val="tx2">
                    <a:lumMod val="75000"/>
                  </a:schemeClr>
                </a:solidFill>
                <a:latin typeface="Arial"/>
              </a:rPr>
              <a:t/>
            </a:r>
            <a:br>
              <a:rPr lang="en-US" sz="3600" b="1" dirty="0" smtClean="0">
                <a:solidFill>
                  <a:schemeClr val="tx2">
                    <a:lumMod val="75000"/>
                  </a:schemeClr>
                </a:solidFill>
                <a:latin typeface="Arial"/>
              </a:rPr>
            </a:br>
            <a:r>
              <a:rPr lang="en-US" sz="3600" b="1" dirty="0" smtClean="0">
                <a:solidFill>
                  <a:schemeClr val="tx2">
                    <a:lumMod val="75000"/>
                  </a:schemeClr>
                </a:solidFill>
                <a:latin typeface="Arial"/>
              </a:rPr>
              <a:t>and </a:t>
            </a:r>
            <a:r>
              <a:rPr lang="en-US" sz="3600" b="1" dirty="0">
                <a:solidFill>
                  <a:schemeClr val="tx2">
                    <a:lumMod val="75000"/>
                  </a:schemeClr>
                </a:solidFill>
                <a:latin typeface="Arial"/>
              </a:rPr>
              <a:t>Expectations</a:t>
            </a:r>
            <a:endParaRPr lang="en-US" sz="3600" b="1" dirty="0">
              <a:solidFill>
                <a:schemeClr val="tx2">
                  <a:lumMod val="75000"/>
                </a:schemeClr>
              </a:solidFill>
              <a:latin typeface="Arial"/>
            </a:endParaRPr>
          </a:p>
        </p:txBody>
      </p:sp>
      <p:sp>
        <p:nvSpPr>
          <p:cNvPr id="4" name="Rectangle 7"/>
          <p:cNvSpPr>
            <a:spLocks noGrp="1" noChangeArrowheads="1"/>
          </p:cNvSpPr>
          <p:nvPr/>
        </p:nvSpPr>
        <p:spPr bwMode="auto">
          <a:xfrm>
            <a:off x="1676400" y="6517888"/>
            <a:ext cx="5715000" cy="304800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rgbClr val="808080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2800">
                <a:solidFill>
                  <a:schemeClr val="bg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400">
                <a:solidFill>
                  <a:schemeClr val="bg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000">
                <a:solidFill>
                  <a:schemeClr val="bg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>
                <a:solidFill>
                  <a:schemeClr val="bg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1600">
                <a:solidFill>
                  <a:schemeClr val="bg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40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</a:rPr>
              <a:t>Metropolitan State University – School of Urban Education</a:t>
            </a:r>
            <a:endParaRPr kumimoji="0" lang="en-US" altLang="en-US" sz="1400" i="0" u="none" strike="noStrike" kern="0" cap="none" spc="0" normalizeH="0" baseline="0" noProof="0" dirty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72467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</p:cNvSpPr>
          <p:nvPr/>
        </p:nvSpPr>
        <p:spPr bwMode="auto">
          <a:xfrm>
            <a:off x="1676400" y="6517888"/>
            <a:ext cx="5715000" cy="304800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rgbClr val="808080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2800">
                <a:solidFill>
                  <a:schemeClr val="bg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400">
                <a:solidFill>
                  <a:schemeClr val="bg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000">
                <a:solidFill>
                  <a:schemeClr val="bg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>
                <a:solidFill>
                  <a:schemeClr val="bg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1600">
                <a:solidFill>
                  <a:schemeClr val="bg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40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</a:rPr>
              <a:t>Metropolitan State University – School of Urban Education</a:t>
            </a:r>
            <a:endParaRPr kumimoji="0" lang="en-US" altLang="en-US" sz="1400" i="0" u="none" strike="noStrike" kern="0" cap="none" spc="0" normalizeH="0" baseline="0" noProof="0" dirty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981307" y="304800"/>
            <a:ext cx="7315200" cy="5447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2400" b="1" dirty="0" smtClean="0">
              <a:solidFill>
                <a:schemeClr val="tx2">
                  <a:lumMod val="75000"/>
                </a:schemeClr>
              </a:solidFill>
              <a:latin typeface="Arial"/>
            </a:endParaRPr>
          </a:p>
          <a:p>
            <a:r>
              <a:rPr lang="en-US" sz="3600" b="1" dirty="0" smtClean="0">
                <a:solidFill>
                  <a:schemeClr val="accent6">
                    <a:lumMod val="50000"/>
                  </a:schemeClr>
                </a:solidFill>
                <a:latin typeface="Arial"/>
              </a:rPr>
              <a:t>7 Norms </a:t>
            </a:r>
            <a:r>
              <a:rPr lang="en-US" sz="3600" b="1" dirty="0">
                <a:solidFill>
                  <a:schemeClr val="accent6">
                    <a:lumMod val="50000"/>
                  </a:schemeClr>
                </a:solidFill>
                <a:latin typeface="Arial"/>
              </a:rPr>
              <a:t>of </a:t>
            </a:r>
            <a:r>
              <a:rPr lang="en-US" sz="3600" b="1" dirty="0" smtClean="0">
                <a:solidFill>
                  <a:schemeClr val="accent6">
                    <a:lumMod val="50000"/>
                  </a:schemeClr>
                </a:solidFill>
                <a:latin typeface="Arial"/>
              </a:rPr>
              <a:t>Collaborative Work</a:t>
            </a:r>
          </a:p>
          <a:p>
            <a:endParaRPr lang="en-US" sz="32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 smtClean="0"/>
              <a:t>Pausing Before Responding </a:t>
            </a:r>
            <a:endParaRPr lang="en-US" sz="32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/>
              <a:t>Paraphrasing  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/>
              <a:t>Probing  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/>
              <a:t>Putting Ideas on the Table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/>
              <a:t>Paying Attention to Self and Others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/>
              <a:t>Presuming Positive Intentions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/>
              <a:t>Pursuing a Balance Between Advocacy and Inquiry</a:t>
            </a:r>
          </a:p>
        </p:txBody>
      </p:sp>
      <p:sp>
        <p:nvSpPr>
          <p:cNvPr id="4" name="Rectangle 3"/>
          <p:cNvSpPr/>
          <p:nvPr/>
        </p:nvSpPr>
        <p:spPr>
          <a:xfrm>
            <a:off x="7721798" y="5983821"/>
            <a:ext cx="130651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 smtClean="0"/>
              <a:t>(Bill Baker)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6086554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7"/>
          <p:cNvSpPr>
            <a:spLocks noGrp="1" noChangeArrowheads="1"/>
          </p:cNvSpPr>
          <p:nvPr/>
        </p:nvSpPr>
        <p:spPr bwMode="auto">
          <a:xfrm>
            <a:off x="1676400" y="6517888"/>
            <a:ext cx="5715000" cy="304800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rgbClr val="808080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2800">
                <a:solidFill>
                  <a:schemeClr val="bg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400">
                <a:solidFill>
                  <a:schemeClr val="bg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000">
                <a:solidFill>
                  <a:schemeClr val="bg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>
                <a:solidFill>
                  <a:schemeClr val="bg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1600">
                <a:solidFill>
                  <a:schemeClr val="bg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</a:rPr>
              <a:t>Metropolitan State University – School of Urban Education</a:t>
            </a:r>
            <a:endParaRPr kumimoji="0" lang="en-US" altLang="en-US" sz="1400" b="1" i="0" u="none" strike="noStrike" kern="0" cap="none" spc="0" normalizeH="0" baseline="0" noProof="0" dirty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88507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</p:cNvSpPr>
          <p:nvPr/>
        </p:nvSpPr>
        <p:spPr bwMode="auto">
          <a:xfrm>
            <a:off x="446049" y="3619268"/>
            <a:ext cx="6934200" cy="1409932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rgbClr val="808080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2800">
                <a:solidFill>
                  <a:schemeClr val="bg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400">
                <a:solidFill>
                  <a:schemeClr val="bg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000">
                <a:solidFill>
                  <a:schemeClr val="bg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>
                <a:solidFill>
                  <a:schemeClr val="bg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1600">
                <a:solidFill>
                  <a:schemeClr val="bg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charset="0"/>
              </a:defRPr>
            </a:lvl9pPr>
          </a:lstStyle>
          <a:p>
            <a:pPr lvl="0" eaLnBrk="1" fontAlgn="base" hangingPunct="1"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lang="en-US" altLang="en-US" sz="3200" b="1" kern="0" dirty="0">
                <a:solidFill>
                  <a:srgbClr val="002060"/>
                </a:solidFill>
              </a:rPr>
              <a:t>Reflective Practice in </a:t>
            </a:r>
            <a:r>
              <a:rPr lang="en-US" altLang="en-US" sz="3200" b="1" kern="0" dirty="0" smtClean="0">
                <a:solidFill>
                  <a:srgbClr val="002060"/>
                </a:solidFill>
              </a:rPr>
              <a:t/>
            </a:r>
            <a:br>
              <a:rPr lang="en-US" altLang="en-US" sz="3200" b="1" kern="0" dirty="0" smtClean="0">
                <a:solidFill>
                  <a:srgbClr val="002060"/>
                </a:solidFill>
              </a:rPr>
            </a:br>
            <a:r>
              <a:rPr lang="en-US" altLang="en-US" sz="3200" b="1" kern="0" dirty="0" smtClean="0">
                <a:solidFill>
                  <a:srgbClr val="002060"/>
                </a:solidFill>
              </a:rPr>
              <a:t>Small </a:t>
            </a:r>
            <a:r>
              <a:rPr lang="en-US" altLang="en-US" sz="3200" b="1" kern="0" dirty="0">
                <a:solidFill>
                  <a:srgbClr val="002060"/>
                </a:solidFill>
              </a:rPr>
              <a:t>Groups and Teams</a:t>
            </a:r>
            <a:endParaRPr kumimoji="0" lang="en-US" altLang="en-US" sz="3200" b="1" i="0" u="none" strike="noStrike" kern="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charset="0"/>
            </a:endParaRPr>
          </a:p>
        </p:txBody>
      </p:sp>
      <p:sp>
        <p:nvSpPr>
          <p:cNvPr id="4" name="Rectangle 8"/>
          <p:cNvSpPr>
            <a:spLocks noGrp="1" noChangeArrowheads="1"/>
          </p:cNvSpPr>
          <p:nvPr/>
        </p:nvSpPr>
        <p:spPr bwMode="auto">
          <a:xfrm>
            <a:off x="3772055" y="5334000"/>
            <a:ext cx="5252302" cy="1199453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rgbClr val="808080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2800">
                <a:solidFill>
                  <a:schemeClr val="bg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400">
                <a:solidFill>
                  <a:schemeClr val="bg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000">
                <a:solidFill>
                  <a:schemeClr val="bg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>
                <a:solidFill>
                  <a:schemeClr val="bg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1600">
                <a:solidFill>
                  <a:schemeClr val="bg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lang="en-US" altLang="en-US" b="1" kern="0" dirty="0"/>
              <a:t>Metropolitan State University</a:t>
            </a:r>
          </a:p>
          <a:p>
            <a:pPr marL="0" marR="0" lvl="0" indent="0" algn="l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b="1" kern="0" baseline="0" dirty="0" smtClean="0"/>
              <a:t>School</a:t>
            </a:r>
            <a:r>
              <a:rPr lang="en-US" altLang="en-US" b="1" kern="0" dirty="0" smtClean="0"/>
              <a:t> of Urban Education</a:t>
            </a:r>
            <a:endParaRPr kumimoji="0" lang="en-US" altLang="en-US" b="1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7712" y="495300"/>
            <a:ext cx="8810625" cy="2933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02070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ntr" presetSubtype="8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4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4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7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7"/>
          <p:cNvSpPr>
            <a:spLocks noGrp="1" noChangeArrowheads="1"/>
          </p:cNvSpPr>
          <p:nvPr/>
        </p:nvSpPr>
        <p:spPr bwMode="auto">
          <a:xfrm>
            <a:off x="1676400" y="6517888"/>
            <a:ext cx="5715000" cy="304800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rgbClr val="808080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2800">
                <a:solidFill>
                  <a:schemeClr val="bg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400">
                <a:solidFill>
                  <a:schemeClr val="bg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000">
                <a:solidFill>
                  <a:schemeClr val="bg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>
                <a:solidFill>
                  <a:schemeClr val="bg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1600">
                <a:solidFill>
                  <a:schemeClr val="bg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</a:rPr>
              <a:t>Metropolitan State University – School of Urban Education</a:t>
            </a:r>
            <a:endParaRPr kumimoji="0" lang="en-US" altLang="en-US" sz="1400" b="1" i="0" u="none" strike="noStrike" kern="0" cap="none" spc="0" normalizeH="0" baseline="0" noProof="0" dirty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42640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</p:cNvSpPr>
          <p:nvPr/>
        </p:nvSpPr>
        <p:spPr bwMode="auto">
          <a:xfrm>
            <a:off x="446049" y="3619268"/>
            <a:ext cx="6934200" cy="1409932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rgbClr val="808080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2800">
                <a:solidFill>
                  <a:schemeClr val="bg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400">
                <a:solidFill>
                  <a:schemeClr val="bg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000">
                <a:solidFill>
                  <a:schemeClr val="bg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>
                <a:solidFill>
                  <a:schemeClr val="bg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1600">
                <a:solidFill>
                  <a:schemeClr val="bg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charset="0"/>
              </a:defRPr>
            </a:lvl9pPr>
          </a:lstStyle>
          <a:p>
            <a:pPr lvl="0" eaLnBrk="1" fontAlgn="base" hangingPunct="1"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lang="en-US" altLang="en-US" sz="3200" b="1" kern="0" dirty="0">
                <a:solidFill>
                  <a:srgbClr val="002060"/>
                </a:solidFill>
              </a:rPr>
              <a:t>Reflective Practice in </a:t>
            </a:r>
            <a:r>
              <a:rPr lang="en-US" altLang="en-US" sz="3200" b="1" kern="0" dirty="0" smtClean="0">
                <a:solidFill>
                  <a:srgbClr val="002060"/>
                </a:solidFill>
              </a:rPr>
              <a:t/>
            </a:r>
            <a:br>
              <a:rPr lang="en-US" altLang="en-US" sz="3200" b="1" kern="0" dirty="0" smtClean="0">
                <a:solidFill>
                  <a:srgbClr val="002060"/>
                </a:solidFill>
              </a:rPr>
            </a:br>
            <a:r>
              <a:rPr lang="en-US" altLang="en-US" sz="3200" b="1" kern="0" dirty="0" smtClean="0">
                <a:solidFill>
                  <a:srgbClr val="002060"/>
                </a:solidFill>
              </a:rPr>
              <a:t>Small </a:t>
            </a:r>
            <a:r>
              <a:rPr lang="en-US" altLang="en-US" sz="3200" b="1" kern="0" dirty="0">
                <a:solidFill>
                  <a:srgbClr val="002060"/>
                </a:solidFill>
              </a:rPr>
              <a:t>Groups and Teams</a:t>
            </a:r>
            <a:endParaRPr kumimoji="0" lang="en-US" altLang="en-US" sz="3200" b="1" i="0" u="none" strike="noStrike" kern="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charset="0"/>
            </a:endParaRPr>
          </a:p>
        </p:txBody>
      </p:sp>
      <p:sp>
        <p:nvSpPr>
          <p:cNvPr id="4" name="Rectangle 8"/>
          <p:cNvSpPr>
            <a:spLocks noGrp="1" noChangeArrowheads="1"/>
          </p:cNvSpPr>
          <p:nvPr/>
        </p:nvSpPr>
        <p:spPr bwMode="auto">
          <a:xfrm>
            <a:off x="4105894" y="5334000"/>
            <a:ext cx="4914745" cy="1199453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rgbClr val="808080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2800">
                <a:solidFill>
                  <a:schemeClr val="bg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400">
                <a:solidFill>
                  <a:schemeClr val="bg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000">
                <a:solidFill>
                  <a:schemeClr val="bg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>
                <a:solidFill>
                  <a:schemeClr val="bg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1600">
                <a:solidFill>
                  <a:schemeClr val="bg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lang="en-US" altLang="en-US" kern="0" dirty="0"/>
              <a:t>Metropolitan State University</a:t>
            </a:r>
          </a:p>
          <a:p>
            <a:pPr marL="0" marR="0" lvl="0" indent="0" algn="l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kern="0" baseline="0" dirty="0" smtClean="0"/>
              <a:t>School</a:t>
            </a:r>
            <a:r>
              <a:rPr lang="en-US" altLang="en-US" kern="0" dirty="0" smtClean="0"/>
              <a:t> of Urban Education</a:t>
            </a:r>
            <a:endParaRPr kumimoji="0" lang="en-US" altLang="en-US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7712" y="495300"/>
            <a:ext cx="8810625" cy="2933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74426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ntr" presetSubtype="8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4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4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7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762000" y="76200"/>
            <a:ext cx="771878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2800" kern="0" dirty="0">
                <a:solidFill>
                  <a:srgbClr val="FFFFFF"/>
                </a:solidFill>
                <a:latin typeface="Arial"/>
              </a:rPr>
              <a:t>Reflective Practice in Small Groups and Teams</a:t>
            </a:r>
            <a:endParaRPr lang="en-US" sz="2400" dirty="0">
              <a:solidFill>
                <a:srgbClr val="293A46"/>
              </a:solidFill>
              <a:latin typeface="Arial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590800" y="1187233"/>
            <a:ext cx="374866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4000" b="1" dirty="0">
                <a:solidFill>
                  <a:schemeClr val="bg1"/>
                </a:solidFill>
                <a:latin typeface="Arial" charset="0"/>
              </a:rPr>
              <a:t>Target Topics</a:t>
            </a:r>
            <a:endParaRPr lang="en-US" sz="4000" b="1" dirty="0">
              <a:solidFill>
                <a:schemeClr val="bg1"/>
              </a:solidFill>
              <a:latin typeface="Arial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82161" y="1016620"/>
            <a:ext cx="2406672" cy="2406672"/>
          </a:xfrm>
          <a:prstGeom prst="rect">
            <a:avLst/>
          </a:prstGeom>
        </p:spPr>
      </p:pic>
      <p:sp>
        <p:nvSpPr>
          <p:cNvPr id="9" name="Content Placeholder 4"/>
          <p:cNvSpPr txBox="1">
            <a:spLocks/>
          </p:cNvSpPr>
          <p:nvPr/>
        </p:nvSpPr>
        <p:spPr>
          <a:xfrm>
            <a:off x="521652" y="2590800"/>
            <a:ext cx="8199476" cy="3810000"/>
          </a:xfrm>
          <a:prstGeom prst="rect">
            <a:avLst/>
          </a:prstGeom>
        </p:spPr>
        <p:txBody>
          <a:bodyPr vert="horz" lIns="91440" tIns="45720" rIns="91440" bIns="45720" rtlCol="0">
            <a:normAutofit fontScale="62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lvl="0" indent="-514350">
              <a:buFont typeface="+mj-lt"/>
              <a:buAutoNum type="arabicPeriod"/>
              <a:defRPr/>
            </a:pPr>
            <a:r>
              <a:rPr lang="en-US" sz="3600" b="1" dirty="0" smtClean="0">
                <a:latin typeface="Arial"/>
              </a:rPr>
              <a:t>Group </a:t>
            </a:r>
            <a:r>
              <a:rPr lang="en-US" sz="3600" b="1" dirty="0">
                <a:latin typeface="Arial"/>
              </a:rPr>
              <a:t>Development Over Time </a:t>
            </a:r>
          </a:p>
          <a:p>
            <a:pPr marL="514350" lvl="0" indent="-514350">
              <a:buFont typeface="+mj-lt"/>
              <a:buAutoNum type="arabicPeriod"/>
              <a:defRPr/>
            </a:pPr>
            <a:endParaRPr lang="en-US" sz="3600" b="1" dirty="0">
              <a:latin typeface="Arial"/>
            </a:endParaRPr>
          </a:p>
          <a:p>
            <a:pPr marL="514350" lvl="0" indent="-514350">
              <a:buFont typeface="+mj-lt"/>
              <a:buAutoNum type="arabicPeriod"/>
              <a:defRPr/>
            </a:pPr>
            <a:r>
              <a:rPr lang="en-US" sz="3600" b="1" dirty="0" smtClean="0">
                <a:latin typeface="Arial"/>
              </a:rPr>
              <a:t>Group </a:t>
            </a:r>
            <a:r>
              <a:rPr lang="en-US" sz="3600" b="1" dirty="0">
                <a:latin typeface="Arial"/>
              </a:rPr>
              <a:t>Size and Group Composition </a:t>
            </a:r>
          </a:p>
          <a:p>
            <a:pPr marL="514350" lvl="0" indent="-514350">
              <a:buFont typeface="+mj-lt"/>
              <a:buAutoNum type="arabicPeriod"/>
              <a:defRPr/>
            </a:pPr>
            <a:endParaRPr lang="en-US" sz="3600" b="1" dirty="0">
              <a:latin typeface="Arial"/>
            </a:endParaRPr>
          </a:p>
          <a:p>
            <a:pPr marL="514350" lvl="0" indent="-514350">
              <a:buFont typeface="+mj-lt"/>
              <a:buAutoNum type="arabicPeriod"/>
              <a:defRPr/>
            </a:pPr>
            <a:r>
              <a:rPr lang="en-US" sz="3600" b="1" dirty="0" smtClean="0">
                <a:latin typeface="Arial"/>
              </a:rPr>
              <a:t>Group </a:t>
            </a:r>
            <a:r>
              <a:rPr lang="en-US" sz="3600" b="1" dirty="0">
                <a:latin typeface="Arial"/>
              </a:rPr>
              <a:t>Member Roles</a:t>
            </a:r>
          </a:p>
          <a:p>
            <a:pPr marL="514350" lvl="0" indent="-514350">
              <a:buFont typeface="+mj-lt"/>
              <a:buAutoNum type="arabicPeriod"/>
              <a:defRPr/>
            </a:pPr>
            <a:endParaRPr lang="en-US" sz="3600" b="1" dirty="0">
              <a:latin typeface="Arial"/>
            </a:endParaRPr>
          </a:p>
          <a:p>
            <a:pPr marL="514350" lvl="0" indent="-514350">
              <a:buFont typeface="+mj-lt"/>
              <a:buAutoNum type="arabicPeriod"/>
              <a:defRPr/>
            </a:pPr>
            <a:r>
              <a:rPr lang="en-US" sz="3600" b="1" dirty="0" smtClean="0">
                <a:latin typeface="Arial"/>
              </a:rPr>
              <a:t>Group </a:t>
            </a:r>
            <a:r>
              <a:rPr lang="en-US" sz="3600" b="1" dirty="0">
                <a:latin typeface="Arial"/>
              </a:rPr>
              <a:t>Structures and Processes </a:t>
            </a:r>
          </a:p>
          <a:p>
            <a:pPr marL="514350" lvl="0" indent="-514350">
              <a:buFont typeface="+mj-lt"/>
              <a:buAutoNum type="arabicPeriod"/>
              <a:defRPr/>
            </a:pPr>
            <a:endParaRPr lang="en-US" sz="3600" b="1" dirty="0">
              <a:latin typeface="Arial"/>
            </a:endParaRPr>
          </a:p>
          <a:p>
            <a:pPr marL="514350" lvl="0" indent="-514350">
              <a:buFont typeface="+mj-lt"/>
              <a:buAutoNum type="arabicPeriod"/>
              <a:defRPr/>
            </a:pPr>
            <a:r>
              <a:rPr lang="en-US" sz="3600" b="1" dirty="0" smtClean="0">
                <a:latin typeface="Arial"/>
              </a:rPr>
              <a:t>Group </a:t>
            </a:r>
            <a:r>
              <a:rPr lang="en-US" sz="3600" b="1" dirty="0">
                <a:latin typeface="Arial"/>
              </a:rPr>
              <a:t>Norms and Expectations</a:t>
            </a: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364D5C"/>
                </a:solidFill>
                <a:effectLst/>
                <a:uLnTx/>
                <a:uFillTx/>
                <a:latin typeface="Arial"/>
              </a:rPr>
              <a:t/>
            </a:r>
            <a:b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364D5C"/>
                </a:solidFill>
                <a:effectLst/>
                <a:uLnTx/>
                <a:uFillTx/>
                <a:latin typeface="Arial"/>
              </a:rPr>
            </a:b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364D5C"/>
                </a:solidFill>
                <a:effectLst/>
                <a:uLnTx/>
                <a:uFillTx/>
                <a:latin typeface="Arial"/>
              </a:rPr>
              <a:t/>
            </a:r>
            <a:b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364D5C"/>
                </a:solidFill>
                <a:effectLst/>
                <a:uLnTx/>
                <a:uFillTx/>
                <a:latin typeface="Arial"/>
              </a:rPr>
            </a:br>
            <a:endParaRPr kumimoji="0" lang="en-US" sz="3600" b="1" i="0" u="none" strike="noStrike" kern="1200" cap="none" spc="0" normalizeH="0" baseline="0" noProof="0" dirty="0" smtClean="0">
              <a:ln>
                <a:noFill/>
              </a:ln>
              <a:solidFill>
                <a:srgbClr val="364D5C"/>
              </a:solidFill>
              <a:effectLst/>
              <a:uLnTx/>
              <a:uFillTx/>
              <a:latin typeface="Arial"/>
            </a:endParaRPr>
          </a:p>
        </p:txBody>
      </p:sp>
      <p:sp>
        <p:nvSpPr>
          <p:cNvPr id="10" name="Rectangle 7"/>
          <p:cNvSpPr>
            <a:spLocks noGrp="1" noChangeArrowheads="1"/>
          </p:cNvSpPr>
          <p:nvPr/>
        </p:nvSpPr>
        <p:spPr bwMode="auto">
          <a:xfrm>
            <a:off x="1676400" y="6517888"/>
            <a:ext cx="5715000" cy="304800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rgbClr val="808080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2800">
                <a:solidFill>
                  <a:schemeClr val="bg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400">
                <a:solidFill>
                  <a:schemeClr val="bg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000">
                <a:solidFill>
                  <a:schemeClr val="bg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>
                <a:solidFill>
                  <a:schemeClr val="bg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1600">
                <a:solidFill>
                  <a:schemeClr val="bg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40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</a:rPr>
              <a:t>Metropolitan State University – School of Urban Education</a:t>
            </a:r>
            <a:endParaRPr kumimoji="0" lang="en-US" altLang="en-US" sz="1400" i="0" u="none" strike="noStrike" kern="0" cap="none" spc="0" normalizeH="0" baseline="0" noProof="0" dirty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53480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25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250"/>
                            </p:stCondLst>
                            <p:childTnLst>
                              <p:par>
                                <p:cTn id="2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25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4500"/>
                            </p:stCondLst>
                            <p:childTnLst>
                              <p:par>
                                <p:cTn id="2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25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750"/>
                            </p:stCondLst>
                            <p:childTnLst>
                              <p:par>
                                <p:cTn id="3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250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7000"/>
                            </p:stCondLst>
                            <p:childTnLst>
                              <p:par>
                                <p:cTn id="3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250"/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9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62000" y="76200"/>
            <a:ext cx="771878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2800" kern="0" dirty="0">
                <a:solidFill>
                  <a:srgbClr val="FFFFFF"/>
                </a:solidFill>
                <a:latin typeface="Arial"/>
              </a:rPr>
              <a:t>Reflective Practice in Small Groups and Teams</a:t>
            </a:r>
            <a:endParaRPr lang="en-US" sz="2400" dirty="0">
              <a:solidFill>
                <a:srgbClr val="293A46"/>
              </a:solidFill>
              <a:latin typeface="Arial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349298" y="2667000"/>
            <a:ext cx="5867401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en-US" sz="3600" b="1" dirty="0">
                <a:solidFill>
                  <a:schemeClr val="tx2">
                    <a:lumMod val="75000"/>
                  </a:schemeClr>
                </a:solidFill>
                <a:latin typeface="Arial"/>
              </a:rPr>
              <a:t>Group </a:t>
            </a:r>
            <a:r>
              <a:rPr lang="en-US" sz="3600" b="1" dirty="0" smtClean="0">
                <a:solidFill>
                  <a:schemeClr val="tx2">
                    <a:lumMod val="75000"/>
                  </a:schemeClr>
                </a:solidFill>
                <a:latin typeface="Arial"/>
              </a:rPr>
              <a:t/>
            </a:r>
            <a:br>
              <a:rPr lang="en-US" sz="3600" b="1" dirty="0" smtClean="0">
                <a:solidFill>
                  <a:schemeClr val="tx2">
                    <a:lumMod val="75000"/>
                  </a:schemeClr>
                </a:solidFill>
                <a:latin typeface="Arial"/>
              </a:rPr>
            </a:br>
            <a:r>
              <a:rPr lang="en-US" sz="3600" b="1" dirty="0" smtClean="0">
                <a:solidFill>
                  <a:schemeClr val="tx2">
                    <a:lumMod val="75000"/>
                  </a:schemeClr>
                </a:solidFill>
                <a:latin typeface="Arial"/>
              </a:rPr>
              <a:t>Development Over </a:t>
            </a:r>
            <a:r>
              <a:rPr lang="en-US" sz="3600" b="1" dirty="0">
                <a:solidFill>
                  <a:schemeClr val="tx2">
                    <a:lumMod val="75000"/>
                  </a:schemeClr>
                </a:solidFill>
                <a:latin typeface="Arial"/>
              </a:rPr>
              <a:t>Time </a:t>
            </a:r>
            <a:endParaRPr lang="en-US" sz="3600" b="1" dirty="0">
              <a:solidFill>
                <a:schemeClr val="tx2">
                  <a:lumMod val="75000"/>
                </a:schemeClr>
              </a:solidFill>
              <a:latin typeface="Arial"/>
            </a:endParaRPr>
          </a:p>
        </p:txBody>
      </p:sp>
      <p:sp>
        <p:nvSpPr>
          <p:cNvPr id="9" name="Rectangle 7"/>
          <p:cNvSpPr>
            <a:spLocks noGrp="1" noChangeArrowheads="1"/>
          </p:cNvSpPr>
          <p:nvPr/>
        </p:nvSpPr>
        <p:spPr bwMode="auto">
          <a:xfrm>
            <a:off x="1676400" y="6517888"/>
            <a:ext cx="5715000" cy="304800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rgbClr val="808080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2800">
                <a:solidFill>
                  <a:schemeClr val="bg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400">
                <a:solidFill>
                  <a:schemeClr val="bg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000">
                <a:solidFill>
                  <a:schemeClr val="bg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>
                <a:solidFill>
                  <a:schemeClr val="bg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1600">
                <a:solidFill>
                  <a:schemeClr val="bg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40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</a:rPr>
              <a:t>Metropolitan State University – School of Urban Education</a:t>
            </a:r>
            <a:endParaRPr kumimoji="0" lang="en-US" altLang="en-US" sz="1400" i="0" u="none" strike="noStrike" kern="0" cap="none" spc="0" normalizeH="0" baseline="0" noProof="0" dirty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32176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981200" y="1600200"/>
            <a:ext cx="4724400" cy="3970318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3600" b="1" dirty="0" smtClean="0">
                <a:solidFill>
                  <a:srgbClr val="21303A">
                    <a:lumMod val="75000"/>
                    <a:lumOff val="25000"/>
                  </a:srgbClr>
                </a:solidFill>
                <a:latin typeface="Arial" charset="0"/>
              </a:rPr>
              <a:t>Forming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3600" b="1" dirty="0" smtClean="0">
              <a:solidFill>
                <a:srgbClr val="21303A">
                  <a:lumMod val="75000"/>
                  <a:lumOff val="25000"/>
                </a:srgbClr>
              </a:solidFill>
              <a:latin typeface="Arial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3600" b="1" dirty="0" smtClean="0">
                <a:solidFill>
                  <a:srgbClr val="21303A">
                    <a:lumMod val="75000"/>
                    <a:lumOff val="25000"/>
                  </a:srgbClr>
                </a:solidFill>
                <a:latin typeface="Arial" charset="0"/>
              </a:rPr>
              <a:t>Storming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3600" b="1" dirty="0">
              <a:solidFill>
                <a:srgbClr val="21303A">
                  <a:lumMod val="75000"/>
                  <a:lumOff val="25000"/>
                </a:srgbClr>
              </a:solidFill>
              <a:latin typeface="Arial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3600" b="1" dirty="0" smtClean="0">
                <a:solidFill>
                  <a:schemeClr val="bg1"/>
                </a:solidFill>
                <a:latin typeface="Arial" charset="0"/>
              </a:rPr>
              <a:t>Norming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3600" b="1" dirty="0" smtClean="0">
              <a:solidFill>
                <a:schemeClr val="bg1"/>
              </a:solidFill>
              <a:latin typeface="Arial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3600" b="1" dirty="0" smtClean="0">
                <a:solidFill>
                  <a:schemeClr val="bg1"/>
                </a:solidFill>
                <a:latin typeface="Arial" charset="0"/>
              </a:rPr>
              <a:t>Performing</a:t>
            </a:r>
            <a:endParaRPr lang="en-US" sz="3600" b="1" dirty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04878" y="381000"/>
            <a:ext cx="710034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 smtClean="0">
                <a:solidFill>
                  <a:schemeClr val="accent6">
                    <a:lumMod val="50000"/>
                  </a:schemeClr>
                </a:solidFill>
              </a:rPr>
              <a:t>Four Phases </a:t>
            </a:r>
            <a:r>
              <a:rPr lang="en-US" sz="3600" b="1" dirty="0">
                <a:solidFill>
                  <a:schemeClr val="accent6">
                    <a:lumMod val="50000"/>
                  </a:schemeClr>
                </a:solidFill>
              </a:rPr>
              <a:t>of </a:t>
            </a:r>
            <a:r>
              <a:rPr lang="en-US" sz="3600" b="1" dirty="0" smtClean="0">
                <a:solidFill>
                  <a:schemeClr val="accent6">
                    <a:lumMod val="50000"/>
                  </a:schemeClr>
                </a:solidFill>
              </a:rPr>
              <a:t>Group Development:</a:t>
            </a:r>
            <a:endParaRPr lang="en-US" sz="36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8" name="Rectangle 7"/>
          <p:cNvSpPr>
            <a:spLocks noGrp="1" noChangeArrowheads="1"/>
          </p:cNvSpPr>
          <p:nvPr/>
        </p:nvSpPr>
        <p:spPr bwMode="auto">
          <a:xfrm>
            <a:off x="1676400" y="6517888"/>
            <a:ext cx="5715000" cy="304800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rgbClr val="808080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2800">
                <a:solidFill>
                  <a:schemeClr val="bg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400">
                <a:solidFill>
                  <a:schemeClr val="bg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000">
                <a:solidFill>
                  <a:schemeClr val="bg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>
                <a:solidFill>
                  <a:schemeClr val="bg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1600">
                <a:solidFill>
                  <a:schemeClr val="bg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40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</a:rPr>
              <a:t>Metropolitan State University – School of Urban Education</a:t>
            </a:r>
            <a:endParaRPr kumimoji="0" lang="en-US" altLang="en-US" sz="1400" i="0" u="none" strike="noStrike" kern="0" cap="none" spc="0" normalizeH="0" baseline="0" noProof="0" dirty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705600" y="5791200"/>
            <a:ext cx="185191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/>
              <a:t>Tuckman (1965)</a:t>
            </a:r>
          </a:p>
        </p:txBody>
      </p:sp>
    </p:spTree>
    <p:extLst>
      <p:ext uri="{BB962C8B-B14F-4D97-AF65-F5344CB8AC3E}">
        <p14:creationId xmlns:p14="http://schemas.microsoft.com/office/powerpoint/2010/main" val="27564399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62000" y="76200"/>
            <a:ext cx="771878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2800" kern="0" dirty="0">
                <a:solidFill>
                  <a:srgbClr val="FFFFFF"/>
                </a:solidFill>
                <a:latin typeface="Arial"/>
              </a:rPr>
              <a:t>Reflective Practice in Small Groups and Teams</a:t>
            </a:r>
            <a:endParaRPr lang="en-US" sz="2400" dirty="0">
              <a:solidFill>
                <a:srgbClr val="293A46"/>
              </a:solidFill>
              <a:latin typeface="Arial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490546" y="2590800"/>
            <a:ext cx="5985727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en-US" sz="3600" b="1" dirty="0">
                <a:solidFill>
                  <a:schemeClr val="tx2">
                    <a:lumMod val="75000"/>
                  </a:schemeClr>
                </a:solidFill>
                <a:latin typeface="Arial"/>
              </a:rPr>
              <a:t>Group Size </a:t>
            </a:r>
            <a:r>
              <a:rPr lang="en-US" sz="3600" b="1" dirty="0" smtClean="0">
                <a:solidFill>
                  <a:schemeClr val="tx2">
                    <a:lumMod val="75000"/>
                  </a:schemeClr>
                </a:solidFill>
                <a:latin typeface="Arial"/>
              </a:rPr>
              <a:t/>
            </a:r>
            <a:br>
              <a:rPr lang="en-US" sz="3600" b="1" dirty="0" smtClean="0">
                <a:solidFill>
                  <a:schemeClr val="tx2">
                    <a:lumMod val="75000"/>
                  </a:schemeClr>
                </a:solidFill>
                <a:latin typeface="Arial"/>
              </a:rPr>
            </a:br>
            <a:r>
              <a:rPr lang="en-US" sz="3600" b="1" dirty="0" smtClean="0">
                <a:solidFill>
                  <a:schemeClr val="tx2">
                    <a:lumMod val="75000"/>
                  </a:schemeClr>
                </a:solidFill>
                <a:latin typeface="Arial"/>
              </a:rPr>
              <a:t>and Composition </a:t>
            </a:r>
            <a:endParaRPr lang="en-US" sz="3600" b="1" dirty="0">
              <a:solidFill>
                <a:schemeClr val="tx2">
                  <a:lumMod val="75000"/>
                </a:schemeClr>
              </a:solidFill>
              <a:latin typeface="Arial"/>
            </a:endParaRPr>
          </a:p>
        </p:txBody>
      </p:sp>
      <p:sp>
        <p:nvSpPr>
          <p:cNvPr id="4" name="Rectangle 7"/>
          <p:cNvSpPr>
            <a:spLocks noGrp="1" noChangeArrowheads="1"/>
          </p:cNvSpPr>
          <p:nvPr/>
        </p:nvSpPr>
        <p:spPr bwMode="auto">
          <a:xfrm>
            <a:off x="1676400" y="6517888"/>
            <a:ext cx="5715000" cy="304800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rgbClr val="808080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2800">
                <a:solidFill>
                  <a:schemeClr val="bg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400">
                <a:solidFill>
                  <a:schemeClr val="bg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000">
                <a:solidFill>
                  <a:schemeClr val="bg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>
                <a:solidFill>
                  <a:schemeClr val="bg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1600">
                <a:solidFill>
                  <a:schemeClr val="bg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40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</a:rPr>
              <a:t>Metropolitan State University – School of Urban Education</a:t>
            </a:r>
            <a:endParaRPr kumimoji="0" lang="en-US" altLang="en-US" sz="1400" i="0" u="none" strike="noStrike" kern="0" cap="none" spc="0" normalizeH="0" baseline="0" noProof="0" dirty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43619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</p:cNvSpPr>
          <p:nvPr/>
        </p:nvSpPr>
        <p:spPr bwMode="auto">
          <a:xfrm>
            <a:off x="1676400" y="6517888"/>
            <a:ext cx="5715000" cy="304800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rgbClr val="808080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2800">
                <a:solidFill>
                  <a:schemeClr val="bg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400">
                <a:solidFill>
                  <a:schemeClr val="bg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000">
                <a:solidFill>
                  <a:schemeClr val="bg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>
                <a:solidFill>
                  <a:schemeClr val="bg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1600">
                <a:solidFill>
                  <a:schemeClr val="bg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40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</a:rPr>
              <a:t>Metropolitan State University – School of Urban Education</a:t>
            </a:r>
            <a:endParaRPr kumimoji="0" lang="en-US" altLang="en-US" sz="1400" i="0" u="none" strike="noStrike" kern="0" cap="none" spc="0" normalizeH="0" baseline="0" noProof="0" dirty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990600" y="838200"/>
            <a:ext cx="7315200" cy="43088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 smtClean="0">
                <a:solidFill>
                  <a:schemeClr val="accent6">
                    <a:lumMod val="50000"/>
                  </a:schemeClr>
                </a:solidFill>
                <a:latin typeface="Arial"/>
              </a:rPr>
              <a:t>Team Types:</a:t>
            </a:r>
          </a:p>
          <a:p>
            <a:endParaRPr lang="en-US" dirty="0"/>
          </a:p>
          <a:p>
            <a:endParaRPr lang="en-US" sz="2800" dirty="0" smtClean="0"/>
          </a:p>
          <a:p>
            <a:r>
              <a:rPr lang="en-US" sz="3200" dirty="0" smtClean="0"/>
              <a:t>Self-Organized </a:t>
            </a:r>
            <a:r>
              <a:rPr lang="en-US" sz="3200" dirty="0"/>
              <a:t>Teacher Support Groups</a:t>
            </a:r>
          </a:p>
          <a:p>
            <a:r>
              <a:rPr lang="en-US" sz="3200" dirty="0"/>
              <a:t>Teacher Dialogues </a:t>
            </a:r>
            <a:endParaRPr lang="en-US" sz="3200" dirty="0" smtClean="0"/>
          </a:p>
          <a:p>
            <a:r>
              <a:rPr lang="en-US" sz="3200" dirty="0" smtClean="0"/>
              <a:t>Video Clubs (Guided Storytelling)</a:t>
            </a:r>
            <a:endParaRPr lang="en-US" sz="3200" dirty="0"/>
          </a:p>
          <a:p>
            <a:r>
              <a:rPr lang="en-US" sz="3200" dirty="0"/>
              <a:t>Teacher Book Clubs</a:t>
            </a:r>
          </a:p>
          <a:p>
            <a:r>
              <a:rPr lang="en-US" sz="3200" dirty="0"/>
              <a:t>Reflection Round-Tables</a:t>
            </a:r>
          </a:p>
          <a:p>
            <a:r>
              <a:rPr lang="en-US" sz="3200" dirty="0" smtClean="0"/>
              <a:t>Interactive </a:t>
            </a:r>
            <a:r>
              <a:rPr lang="en-US" sz="3200" dirty="0"/>
              <a:t>Reflective Teaching </a:t>
            </a:r>
            <a:r>
              <a:rPr lang="en-US" sz="3200" dirty="0" smtClean="0"/>
              <a:t>Seminars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1638245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62000" y="76200"/>
            <a:ext cx="771878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2800" kern="0" dirty="0">
                <a:solidFill>
                  <a:srgbClr val="FFFFFF"/>
                </a:solidFill>
                <a:latin typeface="Arial"/>
              </a:rPr>
              <a:t>Reflective Practice in Small Groups and Teams</a:t>
            </a:r>
            <a:endParaRPr lang="en-US" sz="2400" dirty="0">
              <a:solidFill>
                <a:srgbClr val="293A46"/>
              </a:solidFill>
              <a:latin typeface="Arial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859828" y="2819400"/>
            <a:ext cx="552312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en-US" sz="3600" b="1" dirty="0">
                <a:solidFill>
                  <a:schemeClr val="tx2">
                    <a:lumMod val="75000"/>
                  </a:schemeClr>
                </a:solidFill>
                <a:latin typeface="Arial"/>
              </a:rPr>
              <a:t>Group Member Roles</a:t>
            </a:r>
            <a:endParaRPr lang="en-US" sz="3600" b="1" dirty="0">
              <a:solidFill>
                <a:schemeClr val="tx2">
                  <a:lumMod val="75000"/>
                </a:schemeClr>
              </a:solidFill>
              <a:latin typeface="Arial"/>
            </a:endParaRPr>
          </a:p>
        </p:txBody>
      </p:sp>
      <p:sp>
        <p:nvSpPr>
          <p:cNvPr id="4" name="Rectangle 7"/>
          <p:cNvSpPr>
            <a:spLocks noGrp="1" noChangeArrowheads="1"/>
          </p:cNvSpPr>
          <p:nvPr/>
        </p:nvSpPr>
        <p:spPr bwMode="auto">
          <a:xfrm>
            <a:off x="1676400" y="6517888"/>
            <a:ext cx="5715000" cy="304800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rgbClr val="808080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2800">
                <a:solidFill>
                  <a:schemeClr val="bg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400">
                <a:solidFill>
                  <a:schemeClr val="bg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000">
                <a:solidFill>
                  <a:schemeClr val="bg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>
                <a:solidFill>
                  <a:schemeClr val="bg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1600">
                <a:solidFill>
                  <a:schemeClr val="bg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40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</a:rPr>
              <a:t>Metropolitan State University – School of Urban Education</a:t>
            </a:r>
            <a:endParaRPr kumimoji="0" lang="en-US" altLang="en-US" sz="1400" i="0" u="none" strike="noStrike" kern="0" cap="none" spc="0" normalizeH="0" baseline="0" noProof="0" dirty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32508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62200" y="1143000"/>
            <a:ext cx="6553200" cy="4524315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3600" b="1" dirty="0" smtClean="0">
                <a:solidFill>
                  <a:srgbClr val="21303A">
                    <a:lumMod val="75000"/>
                    <a:lumOff val="25000"/>
                  </a:srgbClr>
                </a:solidFill>
                <a:latin typeface="Arial" charset="0"/>
              </a:rPr>
              <a:t>Engaged Participant</a:t>
            </a:r>
            <a:endParaRPr lang="en-US" sz="3600" b="1" dirty="0">
              <a:solidFill>
                <a:srgbClr val="21303A">
                  <a:lumMod val="75000"/>
                  <a:lumOff val="25000"/>
                </a:srgbClr>
              </a:solidFill>
              <a:latin typeface="Arial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3600" b="1" dirty="0">
                <a:solidFill>
                  <a:srgbClr val="21303A">
                    <a:lumMod val="75000"/>
                    <a:lumOff val="25000"/>
                  </a:srgbClr>
                </a:solidFill>
                <a:latin typeface="Arial" charset="0"/>
              </a:rPr>
              <a:t>Facilitator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3600" b="1" dirty="0">
                <a:solidFill>
                  <a:srgbClr val="21303A">
                    <a:lumMod val="75000"/>
                    <a:lumOff val="25000"/>
                  </a:srgbClr>
                </a:solidFill>
                <a:latin typeface="Arial" charset="0"/>
              </a:rPr>
              <a:t>Recorder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3600" b="1" dirty="0" smtClean="0">
                <a:solidFill>
                  <a:srgbClr val="21303A">
                    <a:lumMod val="75000"/>
                    <a:lumOff val="25000"/>
                  </a:srgbClr>
                </a:solidFill>
                <a:latin typeface="Arial" charset="0"/>
              </a:rPr>
              <a:t>Timekeeper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3600" b="1" dirty="0">
              <a:solidFill>
                <a:srgbClr val="21303A">
                  <a:lumMod val="75000"/>
                  <a:lumOff val="25000"/>
                </a:srgbClr>
              </a:solidFill>
              <a:latin typeface="Arial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3600" b="1" dirty="0">
                <a:solidFill>
                  <a:schemeClr val="bg1"/>
                </a:solidFill>
                <a:latin typeface="Arial" charset="0"/>
              </a:rPr>
              <a:t>Observer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3600" b="1" dirty="0">
                <a:solidFill>
                  <a:schemeClr val="bg1"/>
                </a:solidFill>
                <a:latin typeface="Arial" charset="0"/>
              </a:rPr>
              <a:t>Content authority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3600" b="1" dirty="0">
                <a:solidFill>
                  <a:schemeClr val="bg1"/>
                </a:solidFill>
                <a:latin typeface="Arial" charset="0"/>
              </a:rPr>
              <a:t>Role authority</a:t>
            </a:r>
            <a:endParaRPr lang="en-US" sz="3600" b="1" dirty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04878" y="381000"/>
            <a:ext cx="444128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 smtClean="0">
                <a:solidFill>
                  <a:schemeClr val="accent6">
                    <a:lumMod val="50000"/>
                  </a:schemeClr>
                </a:solidFill>
              </a:rPr>
              <a:t>Group Member Roles:</a:t>
            </a:r>
            <a:endParaRPr lang="en-US" sz="36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8" name="Rectangle 7"/>
          <p:cNvSpPr>
            <a:spLocks noGrp="1" noChangeArrowheads="1"/>
          </p:cNvSpPr>
          <p:nvPr/>
        </p:nvSpPr>
        <p:spPr bwMode="auto">
          <a:xfrm>
            <a:off x="1676400" y="6517888"/>
            <a:ext cx="5715000" cy="304800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rgbClr val="808080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2800">
                <a:solidFill>
                  <a:schemeClr val="bg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400">
                <a:solidFill>
                  <a:schemeClr val="bg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000">
                <a:solidFill>
                  <a:schemeClr val="bg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>
                <a:solidFill>
                  <a:schemeClr val="bg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1600">
                <a:solidFill>
                  <a:schemeClr val="bg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40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</a:rPr>
              <a:t>Metropolitan State University – School of Urban Education</a:t>
            </a:r>
            <a:endParaRPr kumimoji="0" lang="en-US" altLang="en-US" sz="1400" i="0" u="none" strike="noStrike" kern="0" cap="none" spc="0" normalizeH="0" baseline="0" noProof="0" dirty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54793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203</TotalTime>
  <Words>313</Words>
  <Application>Microsoft Office PowerPoint</Application>
  <PresentationFormat>On-screen Show (4:3)</PresentationFormat>
  <Paragraphs>89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16</vt:i4>
      </vt:variant>
    </vt:vector>
  </HeadingPairs>
  <TitlesOfParts>
    <vt:vector size="18" baseType="lpstr">
      <vt:lpstr>Office Theme</vt:lpstr>
      <vt:lpstr>1_Office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Abstract Chronicles Theatre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Urban Literacy</dc:title>
  <dc:creator>Vance Holmes</dc:creator>
  <cp:lastModifiedBy>Vance Holmes</cp:lastModifiedBy>
  <cp:revision>32</cp:revision>
  <dcterms:created xsi:type="dcterms:W3CDTF">2013-12-29T20:29:31Z</dcterms:created>
  <dcterms:modified xsi:type="dcterms:W3CDTF">2015-06-17T19:02:26Z</dcterms:modified>
</cp:coreProperties>
</file>