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85" r:id="rId2"/>
    <p:sldId id="271" r:id="rId3"/>
    <p:sldId id="281" r:id="rId4"/>
    <p:sldId id="286" r:id="rId5"/>
    <p:sldId id="287" r:id="rId6"/>
    <p:sldId id="257" r:id="rId7"/>
    <p:sldId id="278" r:id="rId8"/>
    <p:sldId id="277" r:id="rId9"/>
    <p:sldId id="282" r:id="rId10"/>
    <p:sldId id="279" r:id="rId11"/>
    <p:sldId id="283" r:id="rId12"/>
    <p:sldId id="275" r:id="rId13"/>
    <p:sldId id="284" r:id="rId14"/>
  </p:sldIdLst>
  <p:sldSz cx="9144000" cy="6858000" type="screen4x3"/>
  <p:notesSz cx="6858000" cy="9144000"/>
  <p:defaultTextStyle>
    <a:defPPr>
      <a:defRPr lang="en-US"/>
    </a:defPPr>
    <a:lvl1pPr algn="l" rtl="0" fontAlgn="base">
      <a:lnSpc>
        <a:spcPct val="90000"/>
      </a:lnSpc>
      <a:spcBef>
        <a:spcPct val="20000"/>
      </a:spcBef>
      <a:spcAft>
        <a:spcPct val="0"/>
      </a:spcAft>
      <a:buFont typeface="Arial" charset="0"/>
      <a:buChar char="•"/>
      <a:defRPr sz="2800" b="1" kern="1200">
        <a:solidFill>
          <a:srgbClr val="003300"/>
        </a:solidFill>
        <a:latin typeface="Calibri" pitchFamily="34" charset="0"/>
        <a:ea typeface="+mn-ea"/>
        <a:cs typeface="+mn-cs"/>
      </a:defRPr>
    </a:lvl1pPr>
    <a:lvl2pPr marL="457200" algn="l" rtl="0" fontAlgn="base">
      <a:lnSpc>
        <a:spcPct val="90000"/>
      </a:lnSpc>
      <a:spcBef>
        <a:spcPct val="20000"/>
      </a:spcBef>
      <a:spcAft>
        <a:spcPct val="0"/>
      </a:spcAft>
      <a:buFont typeface="Arial" charset="0"/>
      <a:buChar char="•"/>
      <a:defRPr sz="2800" b="1" kern="1200">
        <a:solidFill>
          <a:srgbClr val="003300"/>
        </a:solidFill>
        <a:latin typeface="Calibri" pitchFamily="34" charset="0"/>
        <a:ea typeface="+mn-ea"/>
        <a:cs typeface="+mn-cs"/>
      </a:defRPr>
    </a:lvl2pPr>
    <a:lvl3pPr marL="914400" algn="l" rtl="0" fontAlgn="base">
      <a:lnSpc>
        <a:spcPct val="90000"/>
      </a:lnSpc>
      <a:spcBef>
        <a:spcPct val="20000"/>
      </a:spcBef>
      <a:spcAft>
        <a:spcPct val="0"/>
      </a:spcAft>
      <a:buFont typeface="Arial" charset="0"/>
      <a:buChar char="•"/>
      <a:defRPr sz="2800" b="1" kern="1200">
        <a:solidFill>
          <a:srgbClr val="003300"/>
        </a:solidFill>
        <a:latin typeface="Calibri" pitchFamily="34" charset="0"/>
        <a:ea typeface="+mn-ea"/>
        <a:cs typeface="+mn-cs"/>
      </a:defRPr>
    </a:lvl3pPr>
    <a:lvl4pPr marL="1371600" algn="l" rtl="0" fontAlgn="base">
      <a:lnSpc>
        <a:spcPct val="90000"/>
      </a:lnSpc>
      <a:spcBef>
        <a:spcPct val="20000"/>
      </a:spcBef>
      <a:spcAft>
        <a:spcPct val="0"/>
      </a:spcAft>
      <a:buFont typeface="Arial" charset="0"/>
      <a:buChar char="•"/>
      <a:defRPr sz="2800" b="1" kern="1200">
        <a:solidFill>
          <a:srgbClr val="003300"/>
        </a:solidFill>
        <a:latin typeface="Calibri" pitchFamily="34" charset="0"/>
        <a:ea typeface="+mn-ea"/>
        <a:cs typeface="+mn-cs"/>
      </a:defRPr>
    </a:lvl4pPr>
    <a:lvl5pPr marL="1828800" algn="l" rtl="0" fontAlgn="base">
      <a:lnSpc>
        <a:spcPct val="90000"/>
      </a:lnSpc>
      <a:spcBef>
        <a:spcPct val="20000"/>
      </a:spcBef>
      <a:spcAft>
        <a:spcPct val="0"/>
      </a:spcAft>
      <a:buFont typeface="Arial" charset="0"/>
      <a:buChar char="•"/>
      <a:defRPr sz="2800" b="1" kern="1200">
        <a:solidFill>
          <a:srgbClr val="003300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2800" b="1" kern="1200">
        <a:solidFill>
          <a:srgbClr val="003300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sz="2800" b="1" kern="1200">
        <a:solidFill>
          <a:srgbClr val="003300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sz="2800" b="1" kern="1200">
        <a:solidFill>
          <a:srgbClr val="003300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sz="2800" b="1" kern="1200">
        <a:solidFill>
          <a:srgbClr val="003300"/>
        </a:solidFill>
        <a:latin typeface="Calibri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  <a:srgbClr val="006600"/>
    <a:srgbClr val="3333FF"/>
    <a:srgbClr val="0066CC"/>
    <a:srgbClr val="0000CC"/>
    <a:srgbClr val="003300"/>
    <a:srgbClr val="660066"/>
    <a:srgbClr val="4D4D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45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Bef>
                <a:spcPct val="0"/>
              </a:spcBef>
              <a:buFontTx/>
              <a:buNone/>
              <a:defRPr sz="1200" b="0">
                <a:solidFill>
                  <a:schemeClr val="tx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buFontTx/>
              <a:buNone/>
              <a:defRPr sz="1200" b="0">
                <a:solidFill>
                  <a:schemeClr val="tx1"/>
                </a:solidFill>
              </a:defRPr>
            </a:lvl1pPr>
          </a:lstStyle>
          <a:p>
            <a:fld id="{B758A6E8-3769-460A-842D-BB52ADE57696}" type="datetimeFigureOut">
              <a:rPr lang="en-US" altLang="en-US"/>
              <a:pPr/>
              <a:t>2/17/2014</a:t>
            </a:fld>
            <a:endParaRPr lang="en-US" altLang="en-US"/>
          </a:p>
        </p:txBody>
      </p:sp>
      <p:sp>
        <p:nvSpPr>
          <p:cNvPr id="276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76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276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Bef>
                <a:spcPct val="0"/>
              </a:spcBef>
              <a:buFontTx/>
              <a:buNone/>
              <a:defRPr sz="1200" b="0">
                <a:solidFill>
                  <a:schemeClr val="tx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276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buFontTx/>
              <a:buNone/>
              <a:defRPr sz="1200" b="0">
                <a:solidFill>
                  <a:schemeClr val="tx1"/>
                </a:solidFill>
              </a:defRPr>
            </a:lvl1pPr>
          </a:lstStyle>
          <a:p>
            <a:fld id="{1BDC963F-1D96-4816-8A47-292BAFF8526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367030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AE2CFA-702D-48E0-AB2D-54FC8A18444A}" type="datetimeFigureOut">
              <a:rPr lang="en-US"/>
              <a:pPr>
                <a:defRPr/>
              </a:pPr>
              <a:t>2/17/2014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1C90A0-2421-4B27-BDF2-FD52E8D238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21770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4795E2-CF90-4239-AF70-7AC9CC035E50}" type="datetimeFigureOut">
              <a:rPr lang="en-US"/>
              <a:pPr>
                <a:defRPr/>
              </a:pPr>
              <a:t>2/17/2014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9D1649-D975-4CBD-B536-E9004427CC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4139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DECAAE-3773-47D2-90D6-B9A9B76D2923}" type="datetimeFigureOut">
              <a:rPr lang="en-US"/>
              <a:pPr>
                <a:defRPr/>
              </a:pPr>
              <a:t>2/17/2014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0F338F-45AC-409F-8088-7C5FEB75BA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1652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258CD-47F4-4D4A-9EAB-D8BCC211C0B5}" type="datetimeFigureOut">
              <a:rPr lang="en-US"/>
              <a:pPr>
                <a:defRPr/>
              </a:pPr>
              <a:t>2/17/2014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F9691F-5474-48CC-91E1-5E15778D44A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023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A09FDC-DBFF-466E-A033-DD86D9D5BDA9}" type="datetimeFigureOut">
              <a:rPr lang="en-US"/>
              <a:pPr>
                <a:defRPr/>
              </a:pPr>
              <a:t>2/17/2014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FFCD81-1B94-4CAC-BCA4-D9CAA7315B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6819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392546-A62C-44BF-A122-84118232B051}" type="datetimeFigureOut">
              <a:rPr lang="en-US"/>
              <a:pPr>
                <a:defRPr/>
              </a:pPr>
              <a:t>2/17/2014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8D3A8D-AD0D-4889-BF17-9605467382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30171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5A9A1B-882D-49C4-A1AB-14BAC215CA5A}" type="datetimeFigureOut">
              <a:rPr lang="en-US"/>
              <a:pPr>
                <a:defRPr/>
              </a:pPr>
              <a:t>2/17/2014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3AF092-1DC1-497A-863E-3354F492EA8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163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0DFCB6-1356-4AD2-9AAF-9AF0BB3B5BEC}" type="datetimeFigureOut">
              <a:rPr lang="en-US"/>
              <a:pPr>
                <a:defRPr/>
              </a:pPr>
              <a:t>2/17/2014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3A4BBC-1252-446A-89F7-0BBDE65FD0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4039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3629A5-EFB2-4A67-9701-85D5EFF546D8}" type="datetimeFigureOut">
              <a:rPr lang="en-US"/>
              <a:pPr>
                <a:defRPr/>
              </a:pPr>
              <a:t>2/17/2014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ED01A3-7756-45B3-B25E-5968328AB5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8649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54F5B1-C1DB-4791-99A4-46699F1499B9}" type="datetimeFigureOut">
              <a:rPr lang="en-US"/>
              <a:pPr>
                <a:defRPr/>
              </a:pPr>
              <a:t>2/17/2014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2BEDD6-7289-48F3-859D-B5E190E58D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71735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87619D-43F2-45DD-954A-031785EAC7A8}" type="datetimeFigureOut">
              <a:rPr lang="en-US"/>
              <a:pPr>
                <a:defRPr/>
              </a:pPr>
              <a:t>2/17/2014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D323E6-D80E-409E-BED8-2EE301C2CC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8610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 b="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01A4EB2-2BCA-437D-8857-7F2673A51ABF}" type="datetimeFigureOut">
              <a:rPr lang="en-US"/>
              <a:pPr>
                <a:defRPr/>
              </a:pPr>
              <a:t>2/17/2014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 b="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 b="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833C257-0DF3-46A4-B1B5-89FAD54D22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File:Booker_T_Washington_retouched_flattened-crop.jpg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eg"/><Relationship Id="rId5" Type="http://schemas.openxmlformats.org/officeDocument/2006/relationships/hyperlink" Target="http://en.wikipedia.org/wiki/File:WEB_DuBois_1918.jpg" TargetMode="External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File:Booker_T_Washington_retouched_flattened-crop.jpg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eg"/><Relationship Id="rId5" Type="http://schemas.openxmlformats.org/officeDocument/2006/relationships/hyperlink" Target="http://en.wikipedia.org/wiki/File:WEB_DuBois_1918.jpg" TargetMode="External"/><Relationship Id="rId4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774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pPr lvl="0" algn="l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4000" b="1" dirty="0" smtClean="0">
                <a:solidFill>
                  <a:srgbClr val="EEECE1">
                    <a:lumMod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Booker T.                        </a:t>
            </a:r>
            <a:r>
              <a:rPr lang="en-US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W. E. B.</a:t>
            </a:r>
            <a:br>
              <a:rPr lang="en-US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000" b="1" dirty="0" smtClean="0">
                <a:solidFill>
                  <a:srgbClr val="EEECE1">
                    <a:lumMod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Washington       </a:t>
            </a:r>
            <a:r>
              <a:rPr lang="en-US" sz="40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&amp;</a:t>
            </a:r>
            <a:r>
              <a:rPr lang="en-US" sz="4000" b="1" dirty="0" smtClean="0">
                <a:solidFill>
                  <a:srgbClr val="EEECE1">
                    <a:lumMod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</a:t>
            </a:r>
            <a:r>
              <a:rPr lang="en-US" sz="4000" b="1" dirty="0" smtClean="0">
                <a:solidFill>
                  <a:srgbClr val="4F81B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Dubois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" y="5029200"/>
            <a:ext cx="4648200" cy="15240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Booker T. Washington held a </a:t>
            </a:r>
            <a:r>
              <a:rPr lang="en-US" dirty="0"/>
              <a:t>philosophy of self-help, racial solidarity and </a:t>
            </a:r>
            <a:r>
              <a:rPr lang="en-US" dirty="0" smtClean="0"/>
              <a:t>assimilation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1649" y="5029200"/>
            <a:ext cx="4038600" cy="15240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W. E. B. Du </a:t>
            </a:r>
            <a:r>
              <a:rPr lang="en-US" dirty="0"/>
              <a:t>Bois advocated political action and a civil rights agenda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750933"/>
            <a:ext cx="2590800" cy="306424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1813019"/>
            <a:ext cx="2590800" cy="3064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850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3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pPr lvl="0" algn="l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4000" b="1" dirty="0" smtClean="0">
                <a:solidFill>
                  <a:srgbClr val="EEECE1">
                    <a:lumMod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Booker T.                        </a:t>
            </a:r>
            <a:r>
              <a:rPr lang="en-US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W. E. B.</a:t>
            </a:r>
            <a:br>
              <a:rPr lang="en-US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000" b="1" dirty="0" smtClean="0">
                <a:solidFill>
                  <a:srgbClr val="EEECE1">
                    <a:lumMod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Washington       </a:t>
            </a:r>
            <a:r>
              <a:rPr lang="en-US" sz="40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&amp;</a:t>
            </a:r>
            <a:r>
              <a:rPr lang="en-US" sz="4000" b="1" dirty="0" smtClean="0">
                <a:solidFill>
                  <a:srgbClr val="EEECE1">
                    <a:lumMod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</a:t>
            </a:r>
            <a:r>
              <a:rPr lang="en-US" sz="4000" b="1" dirty="0" smtClean="0">
                <a:solidFill>
                  <a:srgbClr val="4F81B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Dubois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" y="5029200"/>
            <a:ext cx="4648200" cy="15240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Booker T. Washington held a </a:t>
            </a:r>
            <a:r>
              <a:rPr lang="en-US" dirty="0"/>
              <a:t>philosophy of self-help, racial solidarity and </a:t>
            </a:r>
            <a:r>
              <a:rPr lang="en-US" dirty="0" smtClean="0"/>
              <a:t>assimilation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1649" y="5029200"/>
            <a:ext cx="4038600" cy="15240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W. E. B. Du </a:t>
            </a:r>
            <a:r>
              <a:rPr lang="en-US" dirty="0"/>
              <a:t>Bois advocated political action and a civil rights agenda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750933"/>
            <a:ext cx="2590800" cy="306424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1813019"/>
            <a:ext cx="2590800" cy="3064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611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3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3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3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2439" y="1905000"/>
            <a:ext cx="2389632" cy="3657600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 bwMode="auto">
          <a:xfrm>
            <a:off x="457200" y="45720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smtClean="0">
                <a:solidFill>
                  <a:srgbClr val="EEECE1">
                    <a:lumMod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Booker T.                        </a:t>
            </a:r>
            <a:r>
              <a:rPr lang="en-US" sz="40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W. E. B.</a:t>
            </a:r>
            <a:br>
              <a:rPr lang="en-US" sz="40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000" b="1" smtClean="0">
                <a:solidFill>
                  <a:srgbClr val="EEECE1">
                    <a:lumMod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Washington       </a:t>
            </a:r>
            <a:r>
              <a:rPr lang="en-US" sz="4000" b="1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&amp;</a:t>
            </a:r>
            <a:r>
              <a:rPr lang="en-US" sz="4000" b="1" smtClean="0">
                <a:solidFill>
                  <a:srgbClr val="EEECE1">
                    <a:lumMod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</a:t>
            </a:r>
            <a:r>
              <a:rPr lang="en-US" sz="4000" b="1" smtClean="0">
                <a:solidFill>
                  <a:srgbClr val="4F81B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Dubois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3473239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88578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575" y="1375558"/>
            <a:ext cx="4838700" cy="838200"/>
          </a:xfrm>
        </p:spPr>
        <p:txBody>
          <a:bodyPr rtlCol="0">
            <a:no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en-US" sz="4000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Booker T. Washington</a:t>
            </a:r>
            <a:endParaRPr lang="en-US" sz="4000" b="1" dirty="0" smtClean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2" descr="http://upload.wikimedia.org/wikipedia/commons/thumb/1/1b/Booker_T_Washington_retouched_flattened-crop.jpg/220px-Booker_T_Washington_retouched_flattened-crop.jp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2345378"/>
            <a:ext cx="2156527" cy="304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http://upload.wikimedia.org/wikipedia/commons/thumb/1/12/WEB_DuBois_1918.jpg/240px-WEB_DuBois_1918.jpg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6624" y="1025236"/>
            <a:ext cx="3010390" cy="3927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/>
          <p:cNvSpPr txBox="1">
            <a:spLocks/>
          </p:cNvSpPr>
          <p:nvPr/>
        </p:nvSpPr>
        <p:spPr bwMode="auto">
          <a:xfrm>
            <a:off x="5561609" y="152400"/>
            <a:ext cx="35052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auto">
              <a:lnSpc>
                <a:spcPct val="100000"/>
              </a:lnSpc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W. E. B. Dubois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4648200" y="838200"/>
            <a:ext cx="837209" cy="6032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auto">
              <a:lnSpc>
                <a:spcPct val="100000"/>
              </a:lnSpc>
              <a:spcAft>
                <a:spcPts val="0"/>
              </a:spcAft>
              <a:buFontTx/>
              <a:buNone/>
              <a:defRPr/>
            </a:pPr>
            <a:r>
              <a:rPr lang="en-US" sz="3200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</a:t>
            </a:r>
            <a:endParaRPr lang="en-US" sz="4000" b="1" dirty="0" smtClean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152400" y="6050754"/>
            <a:ext cx="8915400" cy="609600"/>
          </a:xfrm>
        </p:spPr>
        <p:txBody>
          <a:bodyPr/>
          <a:lstStyle/>
          <a:p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</a:rPr>
              <a:t>o</a:t>
            </a:r>
            <a:r>
              <a:rPr lang="en-US" altLang="en-US" sz="2600" b="1" dirty="0" smtClean="0">
                <a:solidFill>
                  <a:schemeClr val="tx2">
                    <a:lumMod val="75000"/>
                  </a:schemeClr>
                </a:solidFill>
              </a:rPr>
              <a:t>pposing viewpoints </a:t>
            </a:r>
            <a:r>
              <a:rPr lang="en-US" altLang="en-US" sz="2600" b="1" dirty="0" smtClean="0">
                <a:solidFill>
                  <a:schemeClr val="bg2">
                    <a:lumMod val="25000"/>
                  </a:schemeClr>
                </a:solidFill>
              </a:rPr>
              <a:t>on social justice</a:t>
            </a:r>
          </a:p>
        </p:txBody>
      </p:sp>
    </p:spTree>
    <p:extLst>
      <p:ext uri="{BB962C8B-B14F-4D97-AF65-F5344CB8AC3E}">
        <p14:creationId xmlns:p14="http://schemas.microsoft.com/office/powerpoint/2010/main" val="4034751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8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upload.wikimedia.org/wikipedia/commons/thumb/1/1b/Booker_T_Washington_retouched_flattened-crop.jpg/220px-Booker_T_Washington_retouched_flattened-crop.jp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2345378"/>
            <a:ext cx="2156527" cy="304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http://upload.wikimedia.org/wikipedia/commons/thumb/1/12/WEB_DuBois_1918.jpg/240px-WEB_DuBois_1918.jpg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6624" y="1025236"/>
            <a:ext cx="3010390" cy="3927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152400" y="6050754"/>
            <a:ext cx="8915400" cy="609600"/>
          </a:xfrm>
        </p:spPr>
        <p:txBody>
          <a:bodyPr/>
          <a:lstStyle/>
          <a:p>
            <a:pPr lvl="0"/>
            <a:r>
              <a:rPr lang="en-US" altLang="en-US" sz="2600" b="1" dirty="0">
                <a:solidFill>
                  <a:srgbClr val="1F497D">
                    <a:lumMod val="75000"/>
                  </a:srgbClr>
                </a:solidFill>
              </a:rPr>
              <a:t>opposing viewpoints </a:t>
            </a:r>
            <a:r>
              <a:rPr lang="en-US" altLang="en-US" sz="2600" b="1" dirty="0">
                <a:solidFill>
                  <a:srgbClr val="EEECE1">
                    <a:lumMod val="25000"/>
                  </a:srgbClr>
                </a:solidFill>
              </a:rPr>
              <a:t>on social justice</a:t>
            </a:r>
          </a:p>
        </p:txBody>
      </p:sp>
    </p:spTree>
    <p:extLst>
      <p:ext uri="{BB962C8B-B14F-4D97-AF65-F5344CB8AC3E}">
        <p14:creationId xmlns:p14="http://schemas.microsoft.com/office/powerpoint/2010/main" val="1191307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:fade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25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" presetClass="exit" presetSubtype="2" fill="hold" nodeType="withEffect">
                                  <p:stCondLst>
                                    <p:cond delay="5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3"/>
          <p:cNvSpPr>
            <a:spLocks noGrp="1"/>
          </p:cNvSpPr>
          <p:nvPr>
            <p:ph sz="half" idx="1"/>
          </p:nvPr>
        </p:nvSpPr>
        <p:spPr>
          <a:xfrm>
            <a:off x="495300" y="4199058"/>
            <a:ext cx="8077200" cy="1421928"/>
          </a:xfrm>
        </p:spPr>
        <p:txBody>
          <a:bodyPr wrap="square">
            <a:spAutoFit/>
          </a:bodyPr>
          <a:lstStyle/>
          <a:p>
            <a:pPr marL="0" indent="0" algn="just">
              <a:lnSpc>
                <a:spcPct val="90000"/>
              </a:lnSpc>
              <a:buNone/>
            </a:pPr>
            <a:r>
              <a:rPr lang="en-US" altLang="en-US" sz="2400" b="1" dirty="0"/>
              <a:t>Throughout the 1800s, white entertainers wore dark clown make-up and performed as Black characters in "</a:t>
            </a:r>
            <a:r>
              <a:rPr lang="en-US" altLang="en-US" sz="2400" b="1" dirty="0" smtClean="0"/>
              <a:t>blackface </a:t>
            </a:r>
            <a:r>
              <a:rPr lang="en-US" altLang="en-US" sz="2400" b="1" dirty="0"/>
              <a:t>minstrel shows." One of the </a:t>
            </a:r>
            <a:r>
              <a:rPr lang="en-US" altLang="en-US" sz="2400" b="1" dirty="0" smtClean="0"/>
              <a:t>most popular </a:t>
            </a:r>
            <a:r>
              <a:rPr lang="en-US" altLang="en-US" sz="2400" b="1" dirty="0"/>
              <a:t>characters was </a:t>
            </a:r>
            <a:r>
              <a:rPr lang="en-US" altLang="en-US" sz="2400" b="1" dirty="0" smtClean="0"/>
              <a:t>called Jim </a:t>
            </a:r>
            <a:r>
              <a:rPr lang="en-US" altLang="en-US" sz="2400" b="1" dirty="0"/>
              <a:t>Crow.</a:t>
            </a:r>
          </a:p>
        </p:txBody>
      </p:sp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Jim Crow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1078096"/>
            <a:ext cx="3429000" cy="2848708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 bwMode="auto">
          <a:xfrm>
            <a:off x="609600" y="5620986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auto">
              <a:lnSpc>
                <a:spcPct val="100000"/>
              </a:lnSpc>
              <a:spcAft>
                <a:spcPts val="0"/>
              </a:spcAft>
              <a:buFontTx/>
              <a:buNone/>
              <a:defRPr/>
            </a:pPr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Minstrel Show</a:t>
            </a:r>
          </a:p>
        </p:txBody>
      </p:sp>
    </p:spTree>
    <p:extLst>
      <p:ext uri="{BB962C8B-B14F-4D97-AF65-F5344CB8AC3E}">
        <p14:creationId xmlns:p14="http://schemas.microsoft.com/office/powerpoint/2010/main" val="2527180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3"/>
          <p:cNvSpPr>
            <a:spLocks noGrp="1"/>
          </p:cNvSpPr>
          <p:nvPr>
            <p:ph sz="half" idx="1"/>
          </p:nvPr>
        </p:nvSpPr>
        <p:spPr>
          <a:xfrm>
            <a:off x="457200" y="4495800"/>
            <a:ext cx="8077200" cy="1421928"/>
          </a:xfrm>
        </p:spPr>
        <p:txBody>
          <a:bodyPr wrap="square">
            <a:spAutoFit/>
          </a:bodyPr>
          <a:lstStyle/>
          <a:p>
            <a:pPr marL="0" indent="0" algn="just">
              <a:lnSpc>
                <a:spcPct val="90000"/>
              </a:lnSpc>
              <a:buNone/>
            </a:pPr>
            <a:r>
              <a:rPr lang="en-US" altLang="en-US" sz="2400" b="1" dirty="0" smtClean="0"/>
              <a:t>The </a:t>
            </a:r>
            <a:r>
              <a:rPr lang="en-US" altLang="en-US" sz="2400" b="1" dirty="0"/>
              <a:t>minstrel character's name "Jim Crow" became a </a:t>
            </a:r>
            <a:r>
              <a:rPr lang="en-US" altLang="en-US" sz="2400" b="1" dirty="0">
                <a:solidFill>
                  <a:srgbClr val="C00000"/>
                </a:solidFill>
              </a:rPr>
              <a:t>metaphor </a:t>
            </a:r>
            <a:r>
              <a:rPr lang="en-US" altLang="en-US" sz="2400" b="1" dirty="0"/>
              <a:t>-- shorthand for the laws that demeaned African Americans and segregated housing, health care, schooling, transportation and business.</a:t>
            </a:r>
          </a:p>
        </p:txBody>
      </p:sp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Jim Crow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2133600"/>
            <a:ext cx="3810000" cy="2253915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 bwMode="auto">
          <a:xfrm>
            <a:off x="609600" y="5620986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auto">
              <a:lnSpc>
                <a:spcPct val="100000"/>
              </a:lnSpc>
              <a:spcAft>
                <a:spcPts val="0"/>
              </a:spcAft>
              <a:buFontTx/>
              <a:buNone/>
              <a:defRPr/>
            </a:pP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Laws</a:t>
            </a:r>
          </a:p>
        </p:txBody>
      </p:sp>
      <p:sp>
        <p:nvSpPr>
          <p:cNvPr id="6" name="Content Placeholder 3"/>
          <p:cNvSpPr txBox="1">
            <a:spLocks/>
          </p:cNvSpPr>
          <p:nvPr/>
        </p:nvSpPr>
        <p:spPr bwMode="auto">
          <a:xfrm>
            <a:off x="457200" y="1039091"/>
            <a:ext cx="8077200" cy="757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US" altLang="en-US" sz="2400" b="1" dirty="0" smtClean="0"/>
              <a:t>After the Civil War, most southern states passed laws that denied </a:t>
            </a:r>
            <a:r>
              <a:rPr lang="en-US" altLang="en-US" sz="2400" dirty="0"/>
              <a:t>African Americans </a:t>
            </a:r>
            <a:r>
              <a:rPr lang="en-US" altLang="en-US" sz="2400" dirty="0" smtClean="0"/>
              <a:t>their </a:t>
            </a:r>
            <a:r>
              <a:rPr lang="en-US" altLang="en-US" sz="2400" b="1" dirty="0" smtClean="0"/>
              <a:t>basic human rights. </a:t>
            </a:r>
            <a:endParaRPr lang="en-US" alt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432983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4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6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Booker T. Washington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04800" y="1447800"/>
            <a:ext cx="4953000" cy="3896451"/>
          </a:xfr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en-US" sz="2400" b="1" dirty="0">
                <a:solidFill>
                  <a:srgbClr val="003300"/>
                </a:solidFill>
              </a:rPr>
              <a:t>Outlined his views on race relations in a </a:t>
            </a:r>
            <a:r>
              <a:rPr lang="en-US" altLang="en-US" sz="2400" b="1" dirty="0" smtClean="0">
                <a:solidFill>
                  <a:srgbClr val="003300"/>
                </a:solidFill>
              </a:rPr>
              <a:t>famous 1895 speech known as the </a:t>
            </a:r>
            <a:r>
              <a:rPr lang="en-US" altLang="en-US" sz="2400" b="1" dirty="0">
                <a:solidFill>
                  <a:srgbClr val="003300"/>
                </a:solidFill>
              </a:rPr>
              <a:t>– </a:t>
            </a:r>
            <a:r>
              <a:rPr lang="en-US" altLang="en-US" sz="2400" b="1" dirty="0" smtClean="0">
                <a:solidFill>
                  <a:srgbClr val="C00000"/>
                </a:solidFill>
              </a:rPr>
              <a:t>“Atlanta </a:t>
            </a:r>
            <a:r>
              <a:rPr lang="en-US" altLang="en-US" sz="2400" b="1" dirty="0">
                <a:solidFill>
                  <a:srgbClr val="C00000"/>
                </a:solidFill>
              </a:rPr>
              <a:t>Compromise</a:t>
            </a:r>
            <a:r>
              <a:rPr lang="en-US" altLang="en-US" sz="2400" b="1" dirty="0" smtClean="0">
                <a:solidFill>
                  <a:srgbClr val="C00000"/>
                </a:solidFill>
              </a:rPr>
              <a:t>”</a:t>
            </a:r>
            <a:r>
              <a:rPr lang="en-US" altLang="en-US" sz="2400" b="1" dirty="0" smtClean="0">
                <a:solidFill>
                  <a:srgbClr val="003300"/>
                </a:solidFill>
              </a:rPr>
              <a:t/>
            </a:r>
            <a:br>
              <a:rPr lang="en-US" altLang="en-US" sz="2400" b="1" dirty="0" smtClean="0">
                <a:solidFill>
                  <a:srgbClr val="003300"/>
                </a:solidFill>
              </a:rPr>
            </a:br>
            <a:endParaRPr lang="en-US" altLang="en-US" sz="2400" b="1" dirty="0">
              <a:solidFill>
                <a:srgbClr val="003300"/>
              </a:solidFill>
            </a:endParaRPr>
          </a:p>
          <a:p>
            <a:pPr>
              <a:lnSpc>
                <a:spcPct val="90000"/>
              </a:lnSpc>
            </a:pPr>
            <a:r>
              <a:rPr lang="en-US" altLang="en-US" sz="2400" b="1" dirty="0">
                <a:solidFill>
                  <a:srgbClr val="003300"/>
                </a:solidFill>
              </a:rPr>
              <a:t>Felt that </a:t>
            </a:r>
            <a:r>
              <a:rPr lang="en-US" altLang="en-US" sz="2400" b="1" dirty="0" smtClean="0">
                <a:solidFill>
                  <a:srgbClr val="003300"/>
                </a:solidFill>
              </a:rPr>
              <a:t>Black </a:t>
            </a:r>
            <a:r>
              <a:rPr lang="en-US" altLang="en-US" sz="2400" b="1" dirty="0">
                <a:solidFill>
                  <a:srgbClr val="003300"/>
                </a:solidFill>
              </a:rPr>
              <a:t>people should work to gain economic security </a:t>
            </a:r>
            <a:r>
              <a:rPr lang="en-US" altLang="en-US" sz="2400" b="1" i="1" dirty="0">
                <a:solidFill>
                  <a:srgbClr val="003300"/>
                </a:solidFill>
              </a:rPr>
              <a:t>before</a:t>
            </a:r>
            <a:r>
              <a:rPr lang="en-US" altLang="en-US" sz="2400" b="1" dirty="0">
                <a:solidFill>
                  <a:srgbClr val="003300"/>
                </a:solidFill>
              </a:rPr>
              <a:t> equal </a:t>
            </a:r>
            <a:r>
              <a:rPr lang="en-US" altLang="en-US" sz="2400" b="1" dirty="0" smtClean="0">
                <a:solidFill>
                  <a:srgbClr val="003300"/>
                </a:solidFill>
              </a:rPr>
              <a:t>rights</a:t>
            </a:r>
            <a:br>
              <a:rPr lang="en-US" altLang="en-US" sz="2400" b="1" dirty="0" smtClean="0">
                <a:solidFill>
                  <a:srgbClr val="003300"/>
                </a:solidFill>
              </a:rPr>
            </a:br>
            <a:endParaRPr lang="en-US" altLang="en-US" sz="2400" b="1" dirty="0" smtClean="0">
              <a:solidFill>
                <a:srgbClr val="003300"/>
              </a:solidFill>
            </a:endParaRPr>
          </a:p>
          <a:p>
            <a:pPr>
              <a:lnSpc>
                <a:spcPct val="90000"/>
              </a:lnSpc>
            </a:pPr>
            <a:r>
              <a:rPr lang="en-US" altLang="en-US" sz="2400" b="1" dirty="0" smtClean="0">
                <a:solidFill>
                  <a:srgbClr val="003300"/>
                </a:solidFill>
              </a:rPr>
              <a:t>Believed Black </a:t>
            </a:r>
            <a:r>
              <a:rPr lang="en-US" altLang="en-US" sz="2400" b="1" dirty="0">
                <a:solidFill>
                  <a:srgbClr val="003300"/>
                </a:solidFill>
              </a:rPr>
              <a:t>people </a:t>
            </a:r>
            <a:r>
              <a:rPr lang="en-US" altLang="en-US" sz="2400" b="1" dirty="0" smtClean="0">
                <a:solidFill>
                  <a:srgbClr val="003300"/>
                </a:solidFill>
              </a:rPr>
              <a:t>would “</a:t>
            </a:r>
            <a:r>
              <a:rPr lang="en-US" altLang="en-US" sz="2400" b="1" dirty="0">
                <a:solidFill>
                  <a:srgbClr val="003300"/>
                </a:solidFill>
              </a:rPr>
              <a:t>earn” equality</a:t>
            </a:r>
          </a:p>
        </p:txBody>
      </p:sp>
      <p:pic>
        <p:nvPicPr>
          <p:cNvPr id="7" name="Picture 5" descr="0602001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3302" y="1676400"/>
            <a:ext cx="2936875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1"/>
          <p:cNvSpPr txBox="1">
            <a:spLocks/>
          </p:cNvSpPr>
          <p:nvPr/>
        </p:nvSpPr>
        <p:spPr bwMode="auto">
          <a:xfrm>
            <a:off x="457200" y="6096000"/>
            <a:ext cx="82296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2500" lnSpcReduction="10000"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auto">
              <a:lnSpc>
                <a:spcPct val="100000"/>
              </a:lnSpc>
              <a:spcAft>
                <a:spcPts val="0"/>
              </a:spcAft>
              <a:buFontTx/>
              <a:buNone/>
              <a:defRPr/>
            </a:pPr>
            <a:r>
              <a:rPr lang="en-US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n-US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1856 - 1915</a:t>
            </a:r>
            <a:r>
              <a:rPr lang="en-US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en-US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28600" y="1143000"/>
            <a:ext cx="5181600" cy="4635115"/>
          </a:xfr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en-US" sz="2400" b="1" dirty="0">
                <a:solidFill>
                  <a:srgbClr val="003300"/>
                </a:solidFill>
              </a:rPr>
              <a:t>Founded </a:t>
            </a:r>
            <a:r>
              <a:rPr lang="en-US" altLang="en-US" sz="2400" b="1" dirty="0">
                <a:solidFill>
                  <a:srgbClr val="C00000"/>
                </a:solidFill>
              </a:rPr>
              <a:t>Tuskegee Institute </a:t>
            </a:r>
            <a:r>
              <a:rPr lang="en-US" altLang="en-US" sz="2400" b="1" dirty="0">
                <a:solidFill>
                  <a:srgbClr val="003300"/>
                </a:solidFill>
              </a:rPr>
              <a:t>in </a:t>
            </a:r>
            <a:r>
              <a:rPr lang="en-US" altLang="en-US" sz="2400" b="1" dirty="0" smtClean="0">
                <a:solidFill>
                  <a:srgbClr val="003300"/>
                </a:solidFill>
              </a:rPr>
              <a:t>Alabama to develop job </a:t>
            </a:r>
            <a:r>
              <a:rPr lang="en-US" altLang="en-US" sz="2400" b="1" dirty="0">
                <a:solidFill>
                  <a:srgbClr val="003300"/>
                </a:solidFill>
              </a:rPr>
              <a:t>training </a:t>
            </a:r>
            <a:r>
              <a:rPr lang="en-US" altLang="en-US" sz="2400" b="1" dirty="0" smtClean="0">
                <a:solidFill>
                  <a:srgbClr val="003300"/>
                </a:solidFill>
              </a:rPr>
              <a:t>programs</a:t>
            </a:r>
            <a:br>
              <a:rPr lang="en-US" altLang="en-US" sz="2400" b="1" dirty="0" smtClean="0">
                <a:solidFill>
                  <a:srgbClr val="003300"/>
                </a:solidFill>
              </a:rPr>
            </a:br>
            <a:endParaRPr lang="en-US" altLang="en-US" sz="2400" b="1" dirty="0">
              <a:solidFill>
                <a:srgbClr val="003300"/>
              </a:solidFill>
            </a:endParaRPr>
          </a:p>
          <a:p>
            <a:pPr>
              <a:lnSpc>
                <a:spcPct val="90000"/>
              </a:lnSpc>
            </a:pPr>
            <a:r>
              <a:rPr lang="en-US" altLang="en-US" sz="2400" b="1" dirty="0">
                <a:solidFill>
                  <a:srgbClr val="003300"/>
                </a:solidFill>
              </a:rPr>
              <a:t>Asked </a:t>
            </a:r>
            <a:r>
              <a:rPr lang="en-US" altLang="en-US" sz="2400" b="1" dirty="0" smtClean="0">
                <a:solidFill>
                  <a:srgbClr val="003300"/>
                </a:solidFill>
              </a:rPr>
              <a:t>Whites </a:t>
            </a:r>
            <a:r>
              <a:rPr lang="en-US" altLang="en-US" sz="2400" b="1" dirty="0">
                <a:solidFill>
                  <a:srgbClr val="003300"/>
                </a:solidFill>
              </a:rPr>
              <a:t>to give job opportunities to </a:t>
            </a:r>
            <a:r>
              <a:rPr lang="en-US" altLang="en-US" sz="2400" b="1" dirty="0" smtClean="0">
                <a:solidFill>
                  <a:srgbClr val="003300"/>
                </a:solidFill>
              </a:rPr>
              <a:t>Black people</a:t>
            </a:r>
            <a:br>
              <a:rPr lang="en-US" altLang="en-US" sz="2400" b="1" dirty="0" smtClean="0">
                <a:solidFill>
                  <a:srgbClr val="003300"/>
                </a:solidFill>
              </a:rPr>
            </a:br>
            <a:endParaRPr lang="en-US" altLang="en-US" sz="2400" b="1" dirty="0" smtClean="0">
              <a:solidFill>
                <a:srgbClr val="003300"/>
              </a:solidFill>
            </a:endParaRPr>
          </a:p>
          <a:p>
            <a:pPr>
              <a:lnSpc>
                <a:spcPct val="90000"/>
              </a:lnSpc>
            </a:pPr>
            <a:r>
              <a:rPr lang="en-US" altLang="en-US" sz="2400" b="1" dirty="0" smtClean="0">
                <a:solidFill>
                  <a:srgbClr val="003300"/>
                </a:solidFill>
              </a:rPr>
              <a:t>Was </a:t>
            </a:r>
            <a:r>
              <a:rPr lang="en-US" altLang="en-US" sz="2400" b="1" dirty="0">
                <a:solidFill>
                  <a:srgbClr val="003300"/>
                </a:solidFill>
              </a:rPr>
              <a:t>popular with </a:t>
            </a:r>
            <a:r>
              <a:rPr lang="en-US" altLang="en-US" sz="2400" b="1" dirty="0" smtClean="0">
                <a:solidFill>
                  <a:srgbClr val="003300"/>
                </a:solidFill>
              </a:rPr>
              <a:t>White politicians in </a:t>
            </a:r>
            <a:r>
              <a:rPr lang="en-US" altLang="en-US" sz="2400" b="1" dirty="0">
                <a:solidFill>
                  <a:srgbClr val="003300"/>
                </a:solidFill>
              </a:rPr>
              <a:t>the North and </a:t>
            </a:r>
            <a:r>
              <a:rPr lang="en-US" altLang="en-US" sz="2400" b="1" dirty="0" smtClean="0">
                <a:solidFill>
                  <a:srgbClr val="003300"/>
                </a:solidFill>
              </a:rPr>
              <a:t>South</a:t>
            </a:r>
            <a:br>
              <a:rPr lang="en-US" altLang="en-US" sz="2400" b="1" dirty="0" smtClean="0">
                <a:solidFill>
                  <a:srgbClr val="003300"/>
                </a:solidFill>
              </a:rPr>
            </a:br>
            <a:endParaRPr lang="en-US" altLang="en-US" sz="2400" b="1" dirty="0" smtClean="0">
              <a:solidFill>
                <a:srgbClr val="003300"/>
              </a:solidFill>
            </a:endParaRPr>
          </a:p>
          <a:p>
            <a:pPr>
              <a:lnSpc>
                <a:spcPct val="90000"/>
              </a:lnSpc>
            </a:pPr>
            <a:r>
              <a:rPr lang="en-US" altLang="en-US" sz="2400" b="1" dirty="0">
                <a:solidFill>
                  <a:srgbClr val="003300"/>
                </a:solidFill>
              </a:rPr>
              <a:t>Associated with leaders of the </a:t>
            </a:r>
            <a:r>
              <a:rPr lang="en-US" altLang="en-US" sz="2400" b="1" dirty="0">
                <a:solidFill>
                  <a:srgbClr val="C00000"/>
                </a:solidFill>
              </a:rPr>
              <a:t>Urban League </a:t>
            </a:r>
            <a:r>
              <a:rPr lang="en-US" altLang="en-US" sz="2400" b="1" dirty="0">
                <a:solidFill>
                  <a:srgbClr val="003300"/>
                </a:solidFill>
              </a:rPr>
              <a:t>which emphasized jobs </a:t>
            </a:r>
          </a:p>
        </p:txBody>
      </p:sp>
      <p:pic>
        <p:nvPicPr>
          <p:cNvPr id="7" name="Picture 5" descr="0602001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3302" y="1676400"/>
            <a:ext cx="2936875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Booker T. Washington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457200" y="6096000"/>
            <a:ext cx="82296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2500" lnSpcReduction="10000"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auto">
              <a:lnSpc>
                <a:spcPct val="100000"/>
              </a:lnSpc>
              <a:spcAft>
                <a:spcPts val="0"/>
              </a:spcAft>
              <a:buFontTx/>
              <a:buNone/>
              <a:defRPr/>
            </a:pPr>
            <a:r>
              <a:rPr lang="en-US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n-US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1856 - 1915</a:t>
            </a:r>
            <a:r>
              <a:rPr lang="en-US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en-US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07580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04800" y="1269670"/>
            <a:ext cx="4038600" cy="4561249"/>
          </a:xfrm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en-US" sz="2400" b="1" dirty="0"/>
              <a:t>William Edward </a:t>
            </a:r>
            <a:r>
              <a:rPr lang="en-US" altLang="en-US" sz="2400" b="1" dirty="0" smtClean="0"/>
              <a:t>Burghardt</a:t>
            </a:r>
            <a:br>
              <a:rPr lang="en-US" altLang="en-US" sz="2400" b="1" dirty="0" smtClean="0"/>
            </a:br>
            <a:r>
              <a:rPr lang="en-US" altLang="en-US" sz="2400" b="1" dirty="0" smtClean="0"/>
              <a:t> </a:t>
            </a:r>
            <a:br>
              <a:rPr lang="en-US" altLang="en-US" sz="2400" b="1" dirty="0" smtClean="0"/>
            </a:br>
            <a:r>
              <a:rPr lang="en-US" altLang="en-US" sz="2400" b="1" dirty="0" smtClean="0">
                <a:solidFill>
                  <a:srgbClr val="7030A0"/>
                </a:solidFill>
              </a:rPr>
              <a:t>Views </a:t>
            </a:r>
            <a:r>
              <a:rPr lang="en-US" altLang="en-US" sz="2400" b="1" dirty="0" smtClean="0">
                <a:solidFill>
                  <a:srgbClr val="7030A0"/>
                </a:solidFill>
              </a:rPr>
              <a:t>expressed in his towering work:  </a:t>
            </a:r>
            <a:br>
              <a:rPr lang="en-US" altLang="en-US" sz="2400" b="1" dirty="0" smtClean="0">
                <a:solidFill>
                  <a:srgbClr val="7030A0"/>
                </a:solidFill>
              </a:rPr>
            </a:br>
            <a:r>
              <a:rPr lang="en-US" altLang="en-US" sz="2400" b="1" i="1" dirty="0" smtClean="0">
                <a:solidFill>
                  <a:srgbClr val="C00000"/>
                </a:solidFill>
              </a:rPr>
              <a:t>The </a:t>
            </a:r>
            <a:r>
              <a:rPr lang="en-US" altLang="en-US" sz="2400" b="1" i="1" dirty="0">
                <a:solidFill>
                  <a:srgbClr val="C00000"/>
                </a:solidFill>
              </a:rPr>
              <a:t>Souls of Black </a:t>
            </a:r>
            <a:r>
              <a:rPr lang="en-US" altLang="en-US" sz="2400" b="1" i="1" dirty="0" smtClean="0">
                <a:solidFill>
                  <a:srgbClr val="C00000"/>
                </a:solidFill>
              </a:rPr>
              <a:t>Folks </a:t>
            </a:r>
            <a:r>
              <a:rPr lang="en-US" altLang="en-US" sz="2400" b="1" i="1" dirty="0" smtClean="0">
                <a:solidFill>
                  <a:srgbClr val="7030A0"/>
                </a:solidFill>
              </a:rPr>
              <a:t>–</a:t>
            </a:r>
            <a:r>
              <a:rPr lang="en-US" altLang="en-US" sz="2400" b="1" i="1" dirty="0" smtClean="0">
                <a:solidFill>
                  <a:srgbClr val="C00000"/>
                </a:solidFill>
              </a:rPr>
              <a:t> </a:t>
            </a:r>
            <a:r>
              <a:rPr lang="en-US" altLang="en-US" sz="2400" b="1" dirty="0" smtClean="0">
                <a:solidFill>
                  <a:srgbClr val="7030A0"/>
                </a:solidFill>
              </a:rPr>
              <a:t>1903</a:t>
            </a:r>
            <a:br>
              <a:rPr lang="en-US" altLang="en-US" sz="2400" b="1" dirty="0" smtClean="0">
                <a:solidFill>
                  <a:srgbClr val="7030A0"/>
                </a:solidFill>
              </a:rPr>
            </a:br>
            <a:endParaRPr lang="en-US" altLang="en-US" sz="2400" b="1" dirty="0">
              <a:solidFill>
                <a:srgbClr val="7030A0"/>
              </a:solidFill>
            </a:endParaRPr>
          </a:p>
          <a:p>
            <a:pPr>
              <a:lnSpc>
                <a:spcPct val="90000"/>
              </a:lnSpc>
            </a:pPr>
            <a:r>
              <a:rPr lang="en-US" altLang="en-US" sz="2400" b="1" dirty="0" smtClean="0">
                <a:solidFill>
                  <a:srgbClr val="7030A0"/>
                </a:solidFill>
              </a:rPr>
              <a:t>Strongly </a:t>
            </a:r>
            <a:r>
              <a:rPr lang="en-US" altLang="en-US" sz="2400" b="1" dirty="0">
                <a:solidFill>
                  <a:srgbClr val="7030A0"/>
                </a:solidFill>
              </a:rPr>
              <a:t>opposed </a:t>
            </a:r>
            <a:r>
              <a:rPr lang="en-US" altLang="en-US" sz="2400" b="1" dirty="0" smtClean="0">
                <a:solidFill>
                  <a:srgbClr val="7030A0"/>
                </a:solidFill>
              </a:rPr>
              <a:t>Booker T. Washington’s  </a:t>
            </a:r>
            <a:r>
              <a:rPr lang="en-US" altLang="en-US" sz="2400" b="1" dirty="0">
                <a:solidFill>
                  <a:srgbClr val="7030A0"/>
                </a:solidFill>
              </a:rPr>
              <a:t>tolerance of </a:t>
            </a:r>
            <a:r>
              <a:rPr lang="en-US" altLang="en-US" sz="2400" b="1" dirty="0" smtClean="0">
                <a:solidFill>
                  <a:srgbClr val="7030A0"/>
                </a:solidFill>
              </a:rPr>
              <a:t>segregation</a:t>
            </a:r>
            <a:br>
              <a:rPr lang="en-US" altLang="en-US" sz="2400" b="1" dirty="0" smtClean="0">
                <a:solidFill>
                  <a:srgbClr val="7030A0"/>
                </a:solidFill>
              </a:rPr>
            </a:br>
            <a:endParaRPr lang="en-US" altLang="en-US" sz="2400" b="1" dirty="0" smtClean="0">
              <a:solidFill>
                <a:srgbClr val="7030A0"/>
              </a:solidFill>
            </a:endParaRPr>
          </a:p>
          <a:p>
            <a:pPr>
              <a:lnSpc>
                <a:spcPct val="90000"/>
              </a:lnSpc>
            </a:pPr>
            <a:r>
              <a:rPr lang="en-US" altLang="en-US" sz="2400" b="1" dirty="0" smtClean="0">
                <a:solidFill>
                  <a:srgbClr val="7030A0"/>
                </a:solidFill>
              </a:rPr>
              <a:t>Demanded </a:t>
            </a:r>
            <a:r>
              <a:rPr lang="en-US" altLang="en-US" sz="2400" b="1" dirty="0">
                <a:solidFill>
                  <a:srgbClr val="7030A0"/>
                </a:solidFill>
              </a:rPr>
              <a:t>immediate equality for B</a:t>
            </a:r>
            <a:r>
              <a:rPr lang="en-US" altLang="en-US" sz="2400" b="1" dirty="0" smtClean="0">
                <a:solidFill>
                  <a:srgbClr val="7030A0"/>
                </a:solidFill>
              </a:rPr>
              <a:t>lacks</a:t>
            </a:r>
            <a:endParaRPr lang="en-US" altLang="en-US" sz="2400" b="1" dirty="0">
              <a:solidFill>
                <a:srgbClr val="7030A0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W. E. B. Dubois</a:t>
            </a:r>
          </a:p>
        </p:txBody>
      </p:sp>
      <p:pic>
        <p:nvPicPr>
          <p:cNvPr id="8" name="Picture 7" descr="dubois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1247899"/>
            <a:ext cx="4012622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le 1"/>
          <p:cNvSpPr txBox="1">
            <a:spLocks/>
          </p:cNvSpPr>
          <p:nvPr/>
        </p:nvSpPr>
        <p:spPr bwMode="auto">
          <a:xfrm>
            <a:off x="457200" y="6096000"/>
            <a:ext cx="82296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2500" lnSpcReduction="10000"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auto">
              <a:lnSpc>
                <a:spcPct val="100000"/>
              </a:lnSpc>
              <a:spcAft>
                <a:spcPts val="0"/>
              </a:spcAft>
              <a:buFontTx/>
              <a:buNone/>
              <a:defRPr/>
            </a:pPr>
            <a:r>
              <a:rPr lang="en-US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n-US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1868 - 1963</a:t>
            </a:r>
            <a:r>
              <a:rPr lang="en-US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en-US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04590769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1585673"/>
            <a:ext cx="4038600" cy="3896451"/>
          </a:xfrm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en-US" sz="2400" b="1" dirty="0" smtClean="0">
                <a:solidFill>
                  <a:srgbClr val="7030A0"/>
                </a:solidFill>
              </a:rPr>
              <a:t>Founding member of </a:t>
            </a:r>
            <a:r>
              <a:rPr lang="en-US" altLang="en-US" sz="2400" b="1" dirty="0">
                <a:solidFill>
                  <a:srgbClr val="7030A0"/>
                </a:solidFill>
              </a:rPr>
              <a:t>the </a:t>
            </a:r>
            <a:r>
              <a:rPr lang="en-US" altLang="en-US" sz="2400" b="1" dirty="0" smtClean="0">
                <a:solidFill>
                  <a:srgbClr val="C00000"/>
                </a:solidFill>
              </a:rPr>
              <a:t>NAACP</a:t>
            </a:r>
            <a:r>
              <a:rPr lang="en-US" altLang="en-US" sz="2400" b="1" dirty="0" smtClean="0">
                <a:solidFill>
                  <a:srgbClr val="7030A0"/>
                </a:solidFill>
              </a:rPr>
              <a:t/>
            </a:r>
            <a:br>
              <a:rPr lang="en-US" altLang="en-US" sz="2400" b="1" dirty="0" smtClean="0">
                <a:solidFill>
                  <a:srgbClr val="7030A0"/>
                </a:solidFill>
              </a:rPr>
            </a:br>
            <a:endParaRPr lang="en-US" altLang="en-US" sz="2400" b="1" dirty="0" smtClean="0">
              <a:solidFill>
                <a:srgbClr val="7030A0"/>
              </a:solidFill>
            </a:endParaRPr>
          </a:p>
          <a:p>
            <a:pPr>
              <a:lnSpc>
                <a:spcPct val="90000"/>
              </a:lnSpc>
            </a:pPr>
            <a:r>
              <a:rPr lang="en-US" altLang="en-US" sz="2400" b="1" dirty="0" smtClean="0">
                <a:solidFill>
                  <a:srgbClr val="7030A0"/>
                </a:solidFill>
              </a:rPr>
              <a:t>Believed it </a:t>
            </a:r>
            <a:r>
              <a:rPr lang="en-US" altLang="en-US" sz="2400" b="1" dirty="0">
                <a:solidFill>
                  <a:srgbClr val="7030A0"/>
                </a:solidFill>
              </a:rPr>
              <a:t>was wrong to expect citizens to “earn their rights</a:t>
            </a:r>
            <a:r>
              <a:rPr lang="en-US" altLang="en-US" sz="2400" b="1" dirty="0" smtClean="0">
                <a:solidFill>
                  <a:srgbClr val="7030A0"/>
                </a:solidFill>
              </a:rPr>
              <a:t>”</a:t>
            </a:r>
            <a:br>
              <a:rPr lang="en-US" altLang="en-US" sz="2400" b="1" dirty="0" smtClean="0">
                <a:solidFill>
                  <a:srgbClr val="7030A0"/>
                </a:solidFill>
              </a:rPr>
            </a:br>
            <a:endParaRPr lang="en-US" altLang="en-US" sz="2400" b="1" dirty="0" smtClean="0">
              <a:solidFill>
                <a:srgbClr val="7030A0"/>
              </a:solidFill>
            </a:endParaRPr>
          </a:p>
          <a:p>
            <a:pPr>
              <a:lnSpc>
                <a:spcPct val="90000"/>
              </a:lnSpc>
            </a:pPr>
            <a:r>
              <a:rPr lang="en-US" altLang="en-US" sz="2400" b="1" dirty="0" smtClean="0">
                <a:solidFill>
                  <a:srgbClr val="7030A0"/>
                </a:solidFill>
              </a:rPr>
              <a:t>Felt </a:t>
            </a:r>
            <a:r>
              <a:rPr lang="en-US" altLang="en-US" sz="2400" b="1" dirty="0">
                <a:solidFill>
                  <a:srgbClr val="7030A0"/>
                </a:solidFill>
              </a:rPr>
              <a:t>Black students should </a:t>
            </a:r>
            <a:r>
              <a:rPr lang="en-US" altLang="en-US" sz="2400" b="1" dirty="0" smtClean="0">
                <a:solidFill>
                  <a:srgbClr val="7030A0"/>
                </a:solidFill>
              </a:rPr>
              <a:t>obtain a </a:t>
            </a:r>
            <a:r>
              <a:rPr lang="en-US" altLang="en-US" sz="2400" b="1" dirty="0">
                <a:solidFill>
                  <a:srgbClr val="7030A0"/>
                </a:solidFill>
              </a:rPr>
              <a:t>classical higher education</a:t>
            </a:r>
            <a:br>
              <a:rPr lang="en-US" altLang="en-US" sz="2400" b="1" dirty="0">
                <a:solidFill>
                  <a:srgbClr val="7030A0"/>
                </a:solidFill>
              </a:rPr>
            </a:br>
            <a:endParaRPr lang="en-US" altLang="en-US" sz="2400" b="1" dirty="0">
              <a:solidFill>
                <a:srgbClr val="7030A0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W. E. B. Dubois</a:t>
            </a:r>
          </a:p>
        </p:txBody>
      </p:sp>
      <p:pic>
        <p:nvPicPr>
          <p:cNvPr id="8" name="Picture 7" descr="dubois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1247899"/>
            <a:ext cx="4012622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 bwMode="auto">
          <a:xfrm>
            <a:off x="457200" y="6096000"/>
            <a:ext cx="82296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2500" lnSpcReduction="10000"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auto">
              <a:lnSpc>
                <a:spcPct val="100000"/>
              </a:lnSpc>
              <a:spcAft>
                <a:spcPts val="0"/>
              </a:spcAft>
              <a:buFontTx/>
              <a:buNone/>
              <a:defRPr/>
            </a:pPr>
            <a:r>
              <a:rPr lang="en-US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n-US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1868 - 1963</a:t>
            </a:r>
            <a:r>
              <a:rPr lang="en-US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en-US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05728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642</TotalTime>
  <Words>282</Words>
  <Application>Microsoft Office PowerPoint</Application>
  <PresentationFormat>On-screen Show (4:3)</PresentationFormat>
  <Paragraphs>40</Paragraphs>
  <Slides>13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PowerPoint Presentation</vt:lpstr>
      <vt:lpstr>Booker T. Washington</vt:lpstr>
      <vt:lpstr>PowerPoint Presentation</vt:lpstr>
      <vt:lpstr>Jim Crow</vt:lpstr>
      <vt:lpstr>Jim Crow</vt:lpstr>
      <vt:lpstr>Booker T. Washington</vt:lpstr>
      <vt:lpstr>Booker T. Washington</vt:lpstr>
      <vt:lpstr>W. E. B. Dubois</vt:lpstr>
      <vt:lpstr>W. E. B. Dubois</vt:lpstr>
      <vt:lpstr>       Booker T.                        W. E. B.     Washington       &amp;            Dubois</vt:lpstr>
      <vt:lpstr>       Booker T.                        W. E. B.     Washington       &amp;            Dubois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Martin Luther King and Malcolm X</dc:title>
  <dc:creator>Vance Holmes</dc:creator>
  <cp:lastModifiedBy>Vance Holmes</cp:lastModifiedBy>
  <cp:revision>74</cp:revision>
  <dcterms:created xsi:type="dcterms:W3CDTF">2008-04-07T01:46:40Z</dcterms:created>
  <dcterms:modified xsi:type="dcterms:W3CDTF">2014-02-17T21:58:13Z</dcterms:modified>
</cp:coreProperties>
</file>